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4"/>
    <p:sldMasterId id="214748367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Roboto"/>
      <p:regular r:id="rId22"/>
      <p:bold r:id="rId23"/>
      <p:italic r:id="rId24"/>
      <p:boldItalic r:id="rId25"/>
    </p:embeddedFont>
    <p:embeddedFont>
      <p:font typeface="Lato Black"/>
      <p:bold r:id="rId26"/>
      <p:boldItalic r:id="rId27"/>
    </p:embeddedFont>
    <p:embeddedFont>
      <p:font typeface="Century Gothic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1A85E3A-8530-4DE3-AB98-3004791D2B5C}">
  <a:tblStyle styleId="{C1A85E3A-8530-4DE3-AB98-3004791D2B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Roboto-regular.fntdata"/><Relationship Id="rId21" Type="http://schemas.openxmlformats.org/officeDocument/2006/relationships/slide" Target="slides/slide15.xml"/><Relationship Id="rId24" Type="http://schemas.openxmlformats.org/officeDocument/2006/relationships/font" Target="fonts/Roboto-italic.fntdata"/><Relationship Id="rId23" Type="http://schemas.openxmlformats.org/officeDocument/2006/relationships/font" Target="fonts/Roboto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LatoBlack-bold.fntdata"/><Relationship Id="rId25" Type="http://schemas.openxmlformats.org/officeDocument/2006/relationships/font" Target="fonts/Roboto-boldItalic.fntdata"/><Relationship Id="rId28" Type="http://schemas.openxmlformats.org/officeDocument/2006/relationships/font" Target="fonts/CenturyGothic-regular.fntdata"/><Relationship Id="rId27" Type="http://schemas.openxmlformats.org/officeDocument/2006/relationships/font" Target="fonts/LatoBlack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CenturyGothic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CenturyGothic-boldItalic.fntdata"/><Relationship Id="rId30" Type="http://schemas.openxmlformats.org/officeDocument/2006/relationships/font" Target="fonts/CenturyGothic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9" name="Google Shape;209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4fc6394be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g24fc6394be9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914ce9f30e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4" name="Google Shape;234;g2914ce9f30e_1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61460670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g261460670c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p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4fc6394be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g24fc6394be9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4fc6394be9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g24fc6394be9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4fc6394be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" name="Google Shape;276;g24fc6394be9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4fc6394be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5" name="Google Shape;285;g24fc6394be9_0_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4fc6394be9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2" name="Google Shape;292;g24fc6394be9_0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4fc6394be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g24fc6394be9_0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5" name="Google Shape;30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7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4" name="Google Shape;54;p8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 Slid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285035" y="988172"/>
            <a:ext cx="36900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algn="l">
              <a:lnSpc>
                <a:spcPct val="136666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600"/>
              <a:buFont typeface="Lato Black"/>
              <a:buNone/>
              <a:defRPr b="1" i="0" sz="2600" u="none" cap="none" strike="noStrike">
                <a:solidFill>
                  <a:srgbClr val="272560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1176" y="240514"/>
            <a:ext cx="1235064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/>
          <p:nvPr>
            <p:ph idx="2" type="pic"/>
          </p:nvPr>
        </p:nvSpPr>
        <p:spPr>
          <a:xfrm>
            <a:off x="287215" y="3709988"/>
            <a:ext cx="2482200" cy="84780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13"/>
          <p:cNvSpPr/>
          <p:nvPr>
            <p:ph idx="3" type="pic"/>
          </p:nvPr>
        </p:nvSpPr>
        <p:spPr>
          <a:xfrm>
            <a:off x="4570735" y="0"/>
            <a:ext cx="4573500" cy="5149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fographic 1">
  <p:cSld name="Infographic 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3412" y="319565"/>
            <a:ext cx="1083564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4"/>
          <p:cNvSpPr txBox="1"/>
          <p:nvPr>
            <p:ph type="title"/>
          </p:nvPr>
        </p:nvSpPr>
        <p:spPr>
          <a:xfrm>
            <a:off x="1925997" y="198196"/>
            <a:ext cx="5302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2725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sp>
        <p:nvSpPr>
          <p:cNvPr id="92" name="Google Shape;92;p14"/>
          <p:cNvSpPr/>
          <p:nvPr/>
        </p:nvSpPr>
        <p:spPr>
          <a:xfrm>
            <a:off x="422995" y="4838618"/>
            <a:ext cx="225900" cy="1836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317931" y="4831403"/>
            <a:ext cx="447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3602038" y="4869467"/>
            <a:ext cx="1935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COMMERCIAL IN CONFIDENCE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57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Background with corner image">
  <p:cSld name="Blue Background with corner image">
    <p:bg>
      <p:bgPr>
        <a:solidFill>
          <a:srgbClr val="00A8DE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/>
          <p:nvPr>
            <p:ph idx="2" type="pic"/>
          </p:nvPr>
        </p:nvSpPr>
        <p:spPr>
          <a:xfrm>
            <a:off x="5502520" y="0"/>
            <a:ext cx="3641400" cy="514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97" name="Google Shape;97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27786" y="311726"/>
            <a:ext cx="1044165" cy="330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1463" y="3928112"/>
            <a:ext cx="1266825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/>
          <p:nvPr/>
        </p:nvSpPr>
        <p:spPr>
          <a:xfrm>
            <a:off x="422995" y="4838618"/>
            <a:ext cx="225900" cy="183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317931" y="4831403"/>
            <a:ext cx="447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00A8D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00" u="none" cap="none" strike="noStrike">
              <a:solidFill>
                <a:srgbClr val="00A8D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5"/>
          <p:cNvSpPr txBox="1"/>
          <p:nvPr>
            <p:ph idx="1" type="body"/>
          </p:nvPr>
        </p:nvSpPr>
        <p:spPr>
          <a:xfrm>
            <a:off x="380789" y="911893"/>
            <a:ext cx="5987700" cy="19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p15"/>
          <p:cNvSpPr txBox="1"/>
          <p:nvPr>
            <p:ph type="title"/>
          </p:nvPr>
        </p:nvSpPr>
        <p:spPr>
          <a:xfrm>
            <a:off x="628650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sp>
        <p:nvSpPr>
          <p:cNvPr id="103" name="Google Shape;103;p15"/>
          <p:cNvSpPr txBox="1"/>
          <p:nvPr/>
        </p:nvSpPr>
        <p:spPr>
          <a:xfrm>
            <a:off x="3602038" y="4869467"/>
            <a:ext cx="1935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COMMERCIAL IN CONFIDENCE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346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bottom strip">
  <p:cSld name="Blue bottom strip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628650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2725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pic>
        <p:nvPicPr>
          <p:cNvPr id="106" name="Google Shape;10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3412" y="319565"/>
            <a:ext cx="1083564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/>
          <p:nvPr/>
        </p:nvSpPr>
        <p:spPr>
          <a:xfrm>
            <a:off x="0" y="3990109"/>
            <a:ext cx="9144000" cy="1153200"/>
          </a:xfrm>
          <a:prstGeom prst="rect">
            <a:avLst/>
          </a:prstGeom>
          <a:solidFill>
            <a:srgbClr val="00A8DE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422995" y="4838618"/>
            <a:ext cx="225900" cy="183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 txBox="1"/>
          <p:nvPr/>
        </p:nvSpPr>
        <p:spPr>
          <a:xfrm>
            <a:off x="317931" y="4831403"/>
            <a:ext cx="447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00A8D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00" u="none" cap="none" strike="noStrike">
              <a:solidFill>
                <a:srgbClr val="00A8D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 Layout">
  <p:cSld name="Text Only Layou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3412" y="319565"/>
            <a:ext cx="1083564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/>
          <p:nvPr/>
        </p:nvSpPr>
        <p:spPr>
          <a:xfrm>
            <a:off x="422995" y="4838618"/>
            <a:ext cx="225900" cy="183600"/>
          </a:xfrm>
          <a:prstGeom prst="ellipse">
            <a:avLst/>
          </a:prstGeom>
          <a:solidFill>
            <a:srgbClr val="00A8DE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317931" y="4831403"/>
            <a:ext cx="447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7"/>
          <p:cNvSpPr txBox="1"/>
          <p:nvPr>
            <p:ph type="title"/>
          </p:nvPr>
        </p:nvSpPr>
        <p:spPr>
          <a:xfrm>
            <a:off x="628650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2725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sp>
        <p:nvSpPr>
          <p:cNvPr id="115" name="Google Shape;115;p17"/>
          <p:cNvSpPr txBox="1"/>
          <p:nvPr/>
        </p:nvSpPr>
        <p:spPr>
          <a:xfrm>
            <a:off x="3602038" y="4869467"/>
            <a:ext cx="1935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COMMERCIAL IN CONFIDENCE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57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ue Background with corner image">
  <p:cSld name="1_Blue Background with corner image">
    <p:bg>
      <p:bgPr>
        <a:solidFill>
          <a:srgbClr val="002060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/>
          <p:nvPr>
            <p:ph idx="2" type="pic"/>
          </p:nvPr>
        </p:nvSpPr>
        <p:spPr>
          <a:xfrm>
            <a:off x="5502520" y="0"/>
            <a:ext cx="3641400" cy="514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118" name="Google Shape;118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27786" y="311726"/>
            <a:ext cx="1044165" cy="330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1463" y="3928112"/>
            <a:ext cx="1266825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/>
          <p:nvPr/>
        </p:nvSpPr>
        <p:spPr>
          <a:xfrm>
            <a:off x="422995" y="4838618"/>
            <a:ext cx="225900" cy="183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317931" y="4831403"/>
            <a:ext cx="447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en-US" sz="10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0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8"/>
          <p:cNvSpPr txBox="1"/>
          <p:nvPr>
            <p:ph idx="1" type="body"/>
          </p:nvPr>
        </p:nvSpPr>
        <p:spPr>
          <a:xfrm>
            <a:off x="380789" y="911893"/>
            <a:ext cx="5987700" cy="19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18"/>
          <p:cNvSpPr txBox="1"/>
          <p:nvPr>
            <p:ph type="title"/>
          </p:nvPr>
        </p:nvSpPr>
        <p:spPr>
          <a:xfrm>
            <a:off x="628650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sp>
        <p:nvSpPr>
          <p:cNvPr id="124" name="Google Shape;124;p18"/>
          <p:cNvSpPr txBox="1"/>
          <p:nvPr/>
        </p:nvSpPr>
        <p:spPr>
          <a:xfrm>
            <a:off x="3602038" y="4869467"/>
            <a:ext cx="1935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STRICTLY COMMERCIAL IN CONFIDENCE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346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rgbClr val="0047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1" name="Google Shape;131;p2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" name="Google Shape;132;p20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3" name="Google Shape;133;p20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4" name="Google Shape;134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5" name="Google Shape;135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04782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2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38" name="Google Shape;138;p2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00206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rgbClr val="0076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rgbClr val="00A8D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rgbClr val="0076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21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4" name="Google Shape;144;p21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5" name="Google Shape;145;p2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8" name="Google Shape;148;p2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2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51" name="Google Shape;151;p2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" name="Google Shape;156;p2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7" name="Google Shape;157;p2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2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160" name="Google Shape;160;p2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5" name="Google Shape;165;p2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6" name="Google Shape;166;p2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7" name="Google Shape;167;p2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0" name="Google Shape;170;p2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1" name="Google Shape;171;p2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2" name="Google Shape;172;p2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5" name="Google Shape;175;p26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6" name="Google Shape;176;p2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27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79" name="Google Shape;179;p27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7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7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7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4" name="Google Shape;184;p27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5" name="Google Shape;185;p2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88" name="Google Shape;188;p2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29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91" name="Google Shape;191;p29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9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29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9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9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" name="Google Shape;196;p29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7" name="Google Shape;197;p29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8" name="Google Shape;198;p2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7" name="Google Shape;127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8" name="Google Shape;128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4.png"/><Relationship Id="rId5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hyperlink" Target="http://www.youtube.com/watch?v=F4wRZDbSfcQ" TargetMode="External"/><Relationship Id="rId6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27.png"/><Relationship Id="rId6" Type="http://schemas.openxmlformats.org/officeDocument/2006/relationships/image" Target="../media/image17.png"/><Relationship Id="rId7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hyperlink" Target="http://www.youtube.com/watch?v=Br8x1F6KmiQ" TargetMode="External"/><Relationship Id="rId6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.jpg"/><Relationship Id="rId5" Type="http://schemas.openxmlformats.org/officeDocument/2006/relationships/image" Target="../media/image2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21.jpg"/><Relationship Id="rId5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/>
          <p:nvPr>
            <p:ph type="ctrTitle"/>
          </p:nvPr>
        </p:nvSpPr>
        <p:spPr>
          <a:xfrm>
            <a:off x="1143000" y="1184857"/>
            <a:ext cx="6858000" cy="2773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4380000" dist="38100">
              <a:srgbClr val="000000">
                <a:alpha val="17000"/>
              </a:srgbClr>
            </a:outerShdw>
            <a:reflection blurRad="0" dir="5400000" dist="38100" endA="0" endPos="30000" fadeDir="5400012" kx="0" rotWithShape="0" algn="bl" stA="0" stPos="0" sy="-100000" ky="0"/>
          </a:effectLst>
        </p:spPr>
        <p:txBody>
          <a:bodyPr anchorCtr="0" anchor="b" bIns="34275" lIns="68575" spcFirstLastPara="1" rIns="68575" wrap="square" tIns="3427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1291"/>
              <a:buFont typeface="Century Gothic"/>
              <a:buNone/>
            </a:pPr>
            <a:r>
              <a:rPr b="1" lang="en-US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WELCOME TO </a:t>
            </a:r>
            <a:r>
              <a:rPr b="1" lang="en-US">
                <a:solidFill>
                  <a:srgbClr val="63D93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ACCOUNTANTCHANGE </a:t>
            </a:r>
            <a:r>
              <a:rPr b="1" lang="en-US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HACKATHON</a:t>
            </a:r>
            <a:br>
              <a:rPr b="1" lang="en-US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lang="en-US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en-US" sz="30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17 November 2023</a:t>
            </a:r>
            <a:endParaRPr b="1" sz="6000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6" name="Google Shape;20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 txBox="1"/>
          <p:nvPr/>
        </p:nvSpPr>
        <p:spPr>
          <a:xfrm>
            <a:off x="628650" y="292816"/>
            <a:ext cx="788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i="0" lang="en-US" sz="3000" u="none" cap="none" strike="noStrike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About Tailored Accounts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/>
          <p:nvPr/>
        </p:nvSpPr>
        <p:spPr>
          <a:xfrm>
            <a:off x="531175" y="1458838"/>
            <a:ext cx="3910500" cy="28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Founded by Harry Hoang in 2008, </a:t>
            </a:r>
            <a:r>
              <a:rPr b="1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Tailored Accounts</a:t>
            </a: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now one of Australia’s leading management accounting and consulting companies, with offices located in Brisbane, Sydney, Goulburn and Canberra.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Services:</a:t>
            </a:r>
            <a:endParaRPr b="1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33350" lvl="0" marL="254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Management &amp; compliance  accounting, taxation.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254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Cloud integration;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254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Business advisory.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699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Clientele – more than 200 companies and not for profit associations throughout Australia.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My\Downloads\Australia Map Ben Design.png" id="213" name="Google Shape;213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1151" y="1282312"/>
            <a:ext cx="3471475" cy="34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3"/>
          <p:cNvSpPr txBox="1"/>
          <p:nvPr/>
        </p:nvSpPr>
        <p:spPr>
          <a:xfrm>
            <a:off x="465413" y="1156513"/>
            <a:ext cx="4090200" cy="3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CEO and Founder of Tailored Accounts since 2008.</a:t>
            </a:r>
            <a:endParaRPr b="1" i="0" sz="1200" u="none" cap="none" strike="noStrike">
              <a:solidFill>
                <a:srgbClr val="000000"/>
              </a:solidFill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Fields of Interest:</a:t>
            </a:r>
            <a:endParaRPr b="0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Accounting;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Start-up mentorship;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Business coaching.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Current volunteer positions: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Organiser of </a:t>
            </a:r>
            <a:r>
              <a:rPr b="1" i="1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AccountantChange</a:t>
            </a: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Training Program;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Mentor at The Mill House Accelerator Program;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Business coach and sponsor at Innovation ACT;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Mentor at the Griffin Accelerator Start-up Program.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27800" y="1156525"/>
            <a:ext cx="3206349" cy="320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3"/>
          <p:cNvSpPr txBox="1"/>
          <p:nvPr/>
        </p:nvSpPr>
        <p:spPr>
          <a:xfrm>
            <a:off x="2484150" y="215413"/>
            <a:ext cx="4175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i="0" lang="en-US" sz="2700" u="none" cap="none" strike="noStrike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Harry Hoang</a:t>
            </a:r>
            <a:endParaRPr b="1" i="0" sz="2700" u="none" cap="none" strike="noStrike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i="0" lang="en-US" sz="1200" u="none" cap="none" strike="noStrike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FCPA FIPA MAICD Tax Agent</a:t>
            </a:r>
            <a:endParaRPr i="0" sz="12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/>
          <p:nvPr>
            <p:ph type="title"/>
          </p:nvPr>
        </p:nvSpPr>
        <p:spPr>
          <a:xfrm>
            <a:off x="195975" y="921750"/>
            <a:ext cx="4045200" cy="1564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4260000" dist="19050">
              <a:srgbClr val="000000">
                <a:alpha val="15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lang="en-US" sz="37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Introducing:</a:t>
            </a:r>
            <a:endParaRPr b="1" sz="3700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8" name="Google Shape;228;p34"/>
          <p:cNvSpPr txBox="1"/>
          <p:nvPr>
            <p:ph idx="1" type="subTitle"/>
          </p:nvPr>
        </p:nvSpPr>
        <p:spPr>
          <a:xfrm>
            <a:off x="195975" y="2630476"/>
            <a:ext cx="4045200" cy="12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 sz="2600"/>
              <a:t>The Double Entry Dilemma</a:t>
            </a:r>
            <a:endParaRPr sz="2600"/>
          </a:p>
        </p:txBody>
      </p:sp>
      <p:sp>
        <p:nvSpPr>
          <p:cNvPr id="229" name="Google Shape;229;p3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30" name="Google Shape;230;p34"/>
          <p:cNvSpPr/>
          <p:nvPr/>
        </p:nvSpPr>
        <p:spPr>
          <a:xfrm>
            <a:off x="4867850" y="4310550"/>
            <a:ext cx="1088400" cy="433500"/>
          </a:xfrm>
          <a:prstGeom prst="rect">
            <a:avLst/>
          </a:prstGeom>
          <a:solidFill>
            <a:srgbClr val="0047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8146" y="0"/>
            <a:ext cx="481700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5"/>
          <p:cNvSpPr txBox="1"/>
          <p:nvPr/>
        </p:nvSpPr>
        <p:spPr>
          <a:xfrm>
            <a:off x="4333841" y="1359764"/>
            <a:ext cx="34440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lang="en-US" sz="27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Double Entry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5"/>
          <p:cNvSpPr txBox="1"/>
          <p:nvPr/>
        </p:nvSpPr>
        <p:spPr>
          <a:xfrm>
            <a:off x="4303975" y="1971525"/>
            <a:ext cx="3654300" cy="20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Double entry is a bookkeeping and accounting method, which states that every financial transaction has equal and opposite effects in at least two different accounts. </a:t>
            </a:r>
            <a:r>
              <a:rPr lang="en-US" sz="2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​</a:t>
            </a:r>
            <a:endParaRPr sz="2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9" name="Google Shape;23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900" y="871350"/>
            <a:ext cx="3503777" cy="34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6"/>
          <p:cNvSpPr txBox="1"/>
          <p:nvPr/>
        </p:nvSpPr>
        <p:spPr>
          <a:xfrm>
            <a:off x="1513256" y="309613"/>
            <a:ext cx="57492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lang="en-US" sz="27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Pros &amp; Cons of </a:t>
            </a:r>
            <a:r>
              <a:rPr b="1" lang="en-US" sz="27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Double Entry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Google Shape;24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6" name="Google Shape;246;p36"/>
          <p:cNvGraphicFramePr/>
          <p:nvPr/>
        </p:nvGraphicFramePr>
        <p:xfrm>
          <a:off x="952500" y="104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{C1A85E3A-8530-4DE3-AB98-3004791D2B5C}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Pros</a:t>
                      </a:r>
                      <a:endParaRPr b="1" sz="1800"/>
                    </a:p>
                  </a:txBody>
                  <a:tcPr marT="91425" marB="91425" marR="91425" marL="91425">
                    <a:solidFill>
                      <a:srgbClr val="FF85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Cons</a:t>
                      </a:r>
                      <a:endParaRPr b="1" sz="1800"/>
                    </a:p>
                  </a:txBody>
                  <a:tcPr marT="91425" marB="91425" marR="91425" marL="91425">
                    <a:solidFill>
                      <a:srgbClr val="FF851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Highly Accurate Financial Records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Complex 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Detailed Insights into Income and Expenses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Time-Consuming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Meets Regulatory Requirements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i.e. auditors, investors, and regulators.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Steep Learning Curve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Transparent &amp; E</a:t>
                      </a:r>
                      <a:r>
                        <a:rPr lang="en-US"/>
                        <a:t>asy Analysis of Financial Performance.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More Expensive &amp; Resource Heavy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Security Against Fraud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Doubles Your Book Size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Customisable </a:t>
                      </a:r>
                      <a:r>
                        <a:rPr lang="en-US"/>
                        <a:t>for Business Needs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May Not be Affordable for Small Businesses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7"/>
          <p:cNvPicPr preferRelativeResize="0"/>
          <p:nvPr/>
        </p:nvPicPr>
        <p:blipFill rotWithShape="1">
          <a:blip r:embed="rId5">
            <a:alphaModFix/>
          </a:blip>
          <a:srcRect b="22347" l="16133" r="16079" t="27159"/>
          <a:stretch/>
        </p:blipFill>
        <p:spPr>
          <a:xfrm>
            <a:off x="2321037" y="895013"/>
            <a:ext cx="4501929" cy="3353476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8"/>
          <p:cNvSpPr txBox="1"/>
          <p:nvPr/>
        </p:nvSpPr>
        <p:spPr>
          <a:xfrm>
            <a:off x="506400" y="332041"/>
            <a:ext cx="788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lang="en-US" sz="27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Hackathon Rules &amp; Instructions</a:t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8"/>
          <p:cNvSpPr txBox="1"/>
          <p:nvPr/>
        </p:nvSpPr>
        <p:spPr>
          <a:xfrm>
            <a:off x="547050" y="1247475"/>
            <a:ext cx="8049900" cy="30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98450" lvl="0" marL="4572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teams of 3, you’ll have 1 hour to discuss and design a solution to the challenge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●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After the break, the teams will get 90 seconds to pitch their solution to the judges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●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team with the best pitch will win a small prize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TIPS:</a:t>
            </a:r>
            <a:endParaRPr b="1"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●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you’re stuck or need some help with any technical issue, ask our staff for help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●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Feel free to use the resources available to you (i.e. the internet!)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entury Gothic"/>
              <a:buChar char="●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Look outside the box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04800" lvl="0" marL="457200" marR="0" rtl="0" algn="just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200"/>
              <a:buFont typeface="Century Gothic"/>
              <a:buChar char="●"/>
            </a:pPr>
            <a:r>
              <a:rPr lang="en-US" sz="1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Remember, there is no “right” or “wrong” answer! </a:t>
            </a:r>
            <a:endParaRPr sz="1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9"/>
          <p:cNvSpPr txBox="1"/>
          <p:nvPr/>
        </p:nvSpPr>
        <p:spPr>
          <a:xfrm>
            <a:off x="864450" y="1698299"/>
            <a:ext cx="7415100" cy="1285200"/>
          </a:xfrm>
          <a:prstGeom prst="rect">
            <a:avLst/>
          </a:prstGeom>
          <a:solidFill>
            <a:srgbClr val="FF851F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US" sz="3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Get in Teams of 3!</a:t>
            </a:r>
            <a:endParaRPr b="1" sz="3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0"/>
          <p:cNvSpPr txBox="1"/>
          <p:nvPr/>
        </p:nvSpPr>
        <p:spPr>
          <a:xfrm>
            <a:off x="628650" y="98766"/>
            <a:ext cx="788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lang="en-US" sz="25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Hackathon Begins Now!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ne hour timer with beeps at the start and end. Simple but useful, due to the neatly animated circle, depicting the elapsing time." id="272" name="Google Shape;272;p40" title="1 Hour Countdown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73900" y="882287"/>
            <a:ext cx="4996200" cy="2810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40"/>
          <p:cNvSpPr txBox="1"/>
          <p:nvPr/>
        </p:nvSpPr>
        <p:spPr>
          <a:xfrm>
            <a:off x="361350" y="3773575"/>
            <a:ext cx="8421300" cy="902400"/>
          </a:xfrm>
          <a:prstGeom prst="rect">
            <a:avLst/>
          </a:prstGeom>
          <a:solidFill>
            <a:srgbClr val="FF851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Challenge</a:t>
            </a:r>
            <a:r>
              <a:rPr lang="en-US" sz="15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we “hack” the double-entry system? 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we keep things simple and reduce the storage for double data?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300" y="1923985"/>
            <a:ext cx="2465354" cy="2465354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1"/>
          <p:cNvSpPr txBox="1"/>
          <p:nvPr/>
        </p:nvSpPr>
        <p:spPr>
          <a:xfrm>
            <a:off x="1212617" y="522885"/>
            <a:ext cx="6844200" cy="20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US" sz="49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Break Time! </a:t>
            </a:r>
            <a:endParaRPr b="1" sz="4900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1" lang="en-US" sz="22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Coffee, Tea &amp; Cookies are available outside</a:t>
            </a:r>
            <a:endParaRPr b="1" i="1" sz="2200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1" name="Google Shape;281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60779" y="2608485"/>
            <a:ext cx="2012127" cy="201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28641" y="2608485"/>
            <a:ext cx="2012126" cy="2012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2"/>
          <p:cNvSpPr txBox="1"/>
          <p:nvPr/>
        </p:nvSpPr>
        <p:spPr>
          <a:xfrm>
            <a:off x="628650" y="168966"/>
            <a:ext cx="788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lang="en-US" sz="29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Start Your Pitches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90 seconds countdown timer.&#10;Use it when you just want to measure the time.&#10;&#10;timer - Таймер - Temporizador&#10;Cronômetro - Časovač - Taimer&#10;Ajastin - Minuteur - ტაიმერი&#10;Időzítő - Tímamælir - Uaineadóir&#10;டைமர் - จับเวลา - Zamanlayıcı&#10;Таймер - Pemasa - Цаг хэмжигч&#10;Kipima muda - Regulator czasowy - تایمر&#10;Μετρών την ώραν - 计时器 - 計時器&#10;시간제 노동자 - タイマー - الموقت&#10;Tydopnemer - घड़ी - שָׁעוֹן עֶצֶר&#10;&#10;#timer&#10;#90seconds&#10;　&#10;🐈—————————&#10;&#10;More Tap Tempo videos! 😺&#10;https://youtube.com/channel/UCELngMeJeeZXeBunBJZp_IA&#10;&#10;Timer ⌛️&#10;https://www.youtube.com/playlist?list=PLU6_6QRyKA_KaFEHJTV6oUKi-OoSL0mzE&#10;&#10;Cute Timer 💚&#10;https://www.youtube.com/playlist?list=PLU6_6QRyKA_KbjfEiHGJOt6awJlSG0b_r" id="289" name="Google Shape;289;p42" title="90 seconds tim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03825" y="1034645"/>
            <a:ext cx="6536350" cy="367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43"/>
          <p:cNvSpPr txBox="1"/>
          <p:nvPr/>
        </p:nvSpPr>
        <p:spPr>
          <a:xfrm>
            <a:off x="2419800" y="1198950"/>
            <a:ext cx="4304400" cy="2501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US" sz="49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the Winner is…</a:t>
            </a:r>
            <a:endParaRPr b="1" i="1" sz="22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background pattern&#10;&#10;Description automatically generated" id="301" name="Google Shape;301;p44"/>
          <p:cNvPicPr preferRelativeResize="0"/>
          <p:nvPr/>
        </p:nvPicPr>
        <p:blipFill rotWithShape="1">
          <a:blip r:embed="rId3">
            <a:alphaModFix amt="35000"/>
          </a:blip>
          <a:srcRect b="21587" l="6255" r="6255" t="16416"/>
          <a:stretch/>
        </p:blipFill>
        <p:spPr>
          <a:xfrm>
            <a:off x="-48225" y="-24763"/>
            <a:ext cx="9240450" cy="5193023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44"/>
          <p:cNvSpPr txBox="1"/>
          <p:nvPr/>
        </p:nvSpPr>
        <p:spPr>
          <a:xfrm>
            <a:off x="1149904" y="1723072"/>
            <a:ext cx="6844200" cy="174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34000"/>
              </a:srgbClr>
            </a:outerShdw>
          </a:effectLst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4900" u="none" cap="none" strike="noStrike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 You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social media icons set" id="307" name="Google Shape;307;p45"/>
          <p:cNvPicPr preferRelativeResize="0"/>
          <p:nvPr/>
        </p:nvPicPr>
        <p:blipFill rotWithShape="1">
          <a:blip r:embed="rId4">
            <a:alphaModFix/>
          </a:blip>
          <a:srcRect b="26338" l="34687" r="51248" t="50893"/>
          <a:stretch/>
        </p:blipFill>
        <p:spPr>
          <a:xfrm>
            <a:off x="1916770" y="1034650"/>
            <a:ext cx="754222" cy="8186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ocial media icons set" id="308" name="Google Shape;308;p45"/>
          <p:cNvPicPr preferRelativeResize="0"/>
          <p:nvPr/>
        </p:nvPicPr>
        <p:blipFill rotWithShape="1">
          <a:blip r:embed="rId4">
            <a:alphaModFix/>
          </a:blip>
          <a:srcRect b="0" l="34687" r="50312" t="75892"/>
          <a:stretch/>
        </p:blipFill>
        <p:spPr>
          <a:xfrm>
            <a:off x="1916770" y="1997789"/>
            <a:ext cx="804504" cy="8668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ocial media icons set" id="309" name="Google Shape;309;p45"/>
          <p:cNvPicPr preferRelativeResize="0"/>
          <p:nvPr/>
        </p:nvPicPr>
        <p:blipFill rotWithShape="1">
          <a:blip r:embed="rId4">
            <a:alphaModFix/>
          </a:blip>
          <a:srcRect b="26338" l="50625" r="33436" t="50893"/>
          <a:stretch/>
        </p:blipFill>
        <p:spPr>
          <a:xfrm>
            <a:off x="1866489" y="2912772"/>
            <a:ext cx="854784" cy="8186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ocial media icons set" id="310" name="Google Shape;310;p45"/>
          <p:cNvPicPr preferRelativeResize="0"/>
          <p:nvPr/>
        </p:nvPicPr>
        <p:blipFill rotWithShape="1">
          <a:blip r:embed="rId4">
            <a:alphaModFix/>
          </a:blip>
          <a:srcRect b="51783" l="67500" r="16560" t="25445"/>
          <a:stretch/>
        </p:blipFill>
        <p:spPr>
          <a:xfrm>
            <a:off x="1866489" y="3827753"/>
            <a:ext cx="854784" cy="818668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5"/>
          <p:cNvSpPr txBox="1"/>
          <p:nvPr/>
        </p:nvSpPr>
        <p:spPr>
          <a:xfrm>
            <a:off x="1595818" y="1082810"/>
            <a:ext cx="57924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@AccountantChange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45"/>
          <p:cNvSpPr txBox="1"/>
          <p:nvPr/>
        </p:nvSpPr>
        <p:spPr>
          <a:xfrm>
            <a:off x="1514519" y="1949633"/>
            <a:ext cx="57924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@Tailored Accounts</a:t>
            </a:r>
            <a:endParaRPr b="0" i="0" sz="2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45"/>
          <p:cNvSpPr txBox="1"/>
          <p:nvPr/>
        </p:nvSpPr>
        <p:spPr>
          <a:xfrm>
            <a:off x="3022961" y="3875911"/>
            <a:ext cx="51687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US" sz="2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@Tailored Accounts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45"/>
          <p:cNvSpPr txBox="1"/>
          <p:nvPr/>
        </p:nvSpPr>
        <p:spPr>
          <a:xfrm>
            <a:off x="1464238" y="2912772"/>
            <a:ext cx="57924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@AcctChange2018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45"/>
          <p:cNvSpPr txBox="1"/>
          <p:nvPr>
            <p:ph type="title"/>
          </p:nvPr>
        </p:nvSpPr>
        <p:spPr>
          <a:xfrm>
            <a:off x="628650" y="69613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3300"/>
              <a:buFont typeface="Century Gothic"/>
              <a:buNone/>
            </a:pPr>
            <a:r>
              <a:rPr b="1" lang="en-US" sz="35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Follow us</a:t>
            </a:r>
            <a:endParaRPr b="1" sz="3500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6" name="Google Shape;316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