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5143500"/>
  <p:notesSz cx="9144000" cy="5143500"/>
  <p:embeddedFontLst>
    <p:embeddedFont>
      <p:font typeface="LCBCDL+CenturyGothic-Bold"/>
      <p:regular r:id="rId26"/>
    </p:embeddedFont>
    <p:embeddedFont>
      <p:font typeface="UQUNON+CenturyGothic"/>
      <p:regular r:id="rId27"/>
    </p:embeddedFont>
    <p:embeddedFont>
      <p:font typeface="WPDFBV+MS-Gothic"/>
      <p:regular r:id="rId28"/>
    </p:embeddedFont>
    <p:embeddedFont>
      <p:font typeface="SMKVQW+ArialMT"/>
      <p:regular r:id="rId29"/>
    </p:embeddedFont>
    <p:embeddedFont>
      <p:font typeface="TUMHQN+Arial-BoldMT"/>
      <p:regular r:id="rId30"/>
    </p:embeddedFont>
    <p:embeddedFont>
      <p:font typeface="SAMBEQ+CenturyGothic-BoldItalic"/>
      <p:regular r:id="rId31"/>
    </p:embeddedFont>
    <p:embeddedFont>
      <p:font typeface="DMAKWT+Roboto-Regular"/>
      <p:regular r:id="rId3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font" Target="fonts/font1.fntdata" /><Relationship Id="rId27" Type="http://schemas.openxmlformats.org/officeDocument/2006/relationships/font" Target="fonts/font2.fntdata" /><Relationship Id="rId28" Type="http://schemas.openxmlformats.org/officeDocument/2006/relationships/font" Target="fonts/font3.fntdata" /><Relationship Id="rId29" Type="http://schemas.openxmlformats.org/officeDocument/2006/relationships/font" Target="fonts/font4.fntdata" /><Relationship Id="rId3" Type="http://schemas.openxmlformats.org/officeDocument/2006/relationships/viewProps" Target="viewProps.xml" /><Relationship Id="rId30" Type="http://schemas.openxmlformats.org/officeDocument/2006/relationships/font" Target="fonts/font5.fntdata" /><Relationship Id="rId31" Type="http://schemas.openxmlformats.org/officeDocument/2006/relationships/font" Target="fonts/font6.fntdata" /><Relationship Id="rId32" Type="http://schemas.openxmlformats.org/officeDocument/2006/relationships/font" Target="fonts/font7.fntdata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xaanahq.sharepoint.com/:p:/r/sites/Creative/Shared%20Documents/Events/14.07.2023%20Tailored%20Accounts%20-%20Accountant%20Change%20-%20Student%20Presentation/Xaana%20-%20Decoding%20Generative%20AI%20-%2014072023.pptx?d=web1a31d7a6574741bc94255132728c13&amp;csf=1&amp;web=1&amp;e=8FbA0a" TargetMode="Externa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docs.google.com/spreadsheets/d/1jk0NDO1-pioXszu_HuDbGXmLFLlPZ4iqss7ui2osxJc/edit?usp=sharing" TargetMode="External" /><Relationship Id="rId3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docs.google.com/spreadsheets/d/1LFvcA5vGRwCW4ZezAhebIhXYD9AF-PGeAN-oD-9ixSM/edit?usp=sharing" TargetMode="External" /><Relationship Id="rId3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70050" y="1241087"/>
            <a:ext cx="5951797" cy="18012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25549" marR="0">
              <a:lnSpc>
                <a:spcPts val="5026"/>
              </a:lnSpc>
              <a:spcBef>
                <a:spcPts val="0"/>
              </a:spcBef>
              <a:spcAft>
                <a:spcPts val="0"/>
              </a:spcAft>
            </a:pPr>
            <a:r>
              <a:rPr dirty="0" sz="41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WELCOME</a:t>
            </a:r>
            <a:r>
              <a:rPr dirty="0" sz="41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1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TO</a:t>
            </a:r>
          </a:p>
          <a:p>
            <a:pPr marL="0" marR="0">
              <a:lnSpc>
                <a:spcPts val="4427"/>
              </a:lnSpc>
              <a:spcBef>
                <a:spcPts val="50"/>
              </a:spcBef>
              <a:spcAft>
                <a:spcPts val="0"/>
              </a:spcAft>
            </a:pPr>
            <a:r>
              <a:rPr dirty="0" sz="4100" b="1">
                <a:solidFill>
                  <a:srgbClr val="63d938"/>
                </a:solidFill>
                <a:latin typeface="LCBCDL+CenturyGothic-Bold"/>
                <a:cs typeface="LCBCDL+CenturyGothic-Bold"/>
              </a:rPr>
              <a:t>ACCOUNTANTCHANGE</a:t>
            </a:r>
          </a:p>
          <a:p>
            <a:pPr marL="510381" marR="0">
              <a:lnSpc>
                <a:spcPts val="4427"/>
              </a:lnSpc>
              <a:spcBef>
                <a:spcPts val="0"/>
              </a:spcBef>
              <a:spcAft>
                <a:spcPts val="0"/>
              </a:spcAft>
            </a:pPr>
            <a:r>
              <a:rPr dirty="0" sz="41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TRAINING</a:t>
            </a:r>
            <a:r>
              <a:rPr dirty="0" sz="41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1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SEMINAR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74256" y="3512207"/>
            <a:ext cx="2146726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14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July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2023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98700" y="503169"/>
            <a:ext cx="4690087" cy="5052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78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About</a:t>
            </a:r>
            <a:r>
              <a:rPr dirty="0" sz="30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30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Tailored</a:t>
            </a:r>
            <a:r>
              <a:rPr dirty="0" sz="30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30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Accounts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750" y="1504295"/>
            <a:ext cx="3925369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Founded</a:t>
            </a:r>
            <a:r>
              <a:rPr dirty="0" sz="1100" spc="152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by</a:t>
            </a:r>
            <a:r>
              <a:rPr dirty="0" sz="1100" spc="148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Harry</a:t>
            </a:r>
            <a:r>
              <a:rPr dirty="0" sz="1100" spc="136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Hoang</a:t>
            </a:r>
            <a:r>
              <a:rPr dirty="0" sz="1100" spc="155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in</a:t>
            </a:r>
            <a:r>
              <a:rPr dirty="0" sz="1100" spc="159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2008,</a:t>
            </a:r>
            <a:r>
              <a:rPr dirty="0" sz="1100" spc="158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Tailored</a:t>
            </a:r>
            <a:r>
              <a:rPr dirty="0" sz="1100" spc="15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Accounts</a:t>
            </a:r>
            <a:r>
              <a:rPr dirty="0" sz="1100" spc="138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9750" y="1697081"/>
            <a:ext cx="3923344" cy="5949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now</a:t>
            </a:r>
            <a:r>
              <a:rPr dirty="0" sz="1100" spc="1168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one</a:t>
            </a:r>
            <a:r>
              <a:rPr dirty="0" sz="1100" spc="1167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of</a:t>
            </a:r>
            <a:r>
              <a:rPr dirty="0" sz="1100" spc="1168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Australia’s</a:t>
            </a:r>
            <a:r>
              <a:rPr dirty="0" sz="1100" spc="1156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leading</a:t>
            </a:r>
            <a:r>
              <a:rPr dirty="0" sz="1100" spc="1164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management</a:t>
            </a:r>
          </a:p>
          <a:p>
            <a:pPr marL="0" marR="0">
              <a:lnSpc>
                <a:spcPts val="1348"/>
              </a:lnSpc>
              <a:spcBef>
                <a:spcPts val="219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accounting</a:t>
            </a:r>
            <a:r>
              <a:rPr dirty="0" sz="1100" spc="484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and</a:t>
            </a:r>
            <a:r>
              <a:rPr dirty="0" sz="1100" spc="465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consulting</a:t>
            </a:r>
            <a:r>
              <a:rPr dirty="0" sz="1100" spc="486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companies,</a:t>
            </a:r>
            <a:r>
              <a:rPr dirty="0" sz="1100" spc="48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with</a:t>
            </a:r>
            <a:r>
              <a:rPr dirty="0" sz="1100" spc="476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offices</a:t>
            </a:r>
          </a:p>
          <a:p>
            <a:pPr marL="0" marR="0">
              <a:lnSpc>
                <a:spcPts val="1348"/>
              </a:lnSpc>
              <a:spcBef>
                <a:spcPts val="169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located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in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Brisbane,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Sydney,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Goulburn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and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Canberra.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9750" y="2595834"/>
            <a:ext cx="750285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Services: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0400" y="2847828"/>
            <a:ext cx="3783183" cy="4618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Management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&amp;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compliance</a:t>
            </a:r>
            <a:r>
              <a:rPr dirty="0" sz="1100" spc="301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accounting,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taxation.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Cloud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integration;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0400" y="3352779"/>
            <a:ext cx="1459413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Business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advisory.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99750" y="3891895"/>
            <a:ext cx="3924055" cy="40216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Clientele</a:t>
            </a:r>
            <a:r>
              <a:rPr dirty="0" sz="1100" spc="74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–</a:t>
            </a:r>
            <a:r>
              <a:rPr dirty="0" sz="1100" spc="47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more</a:t>
            </a:r>
            <a:r>
              <a:rPr dirty="0" sz="1100" spc="54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than</a:t>
            </a:r>
            <a:r>
              <a:rPr dirty="0" sz="1100" spc="6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200</a:t>
            </a:r>
            <a:r>
              <a:rPr dirty="0" sz="1100" spc="56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companies</a:t>
            </a:r>
            <a:r>
              <a:rPr dirty="0" sz="1100" spc="68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and</a:t>
            </a:r>
            <a:r>
              <a:rPr dirty="0" sz="1100" spc="49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not</a:t>
            </a:r>
            <a:r>
              <a:rPr dirty="0" sz="1100" spc="62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for</a:t>
            </a:r>
            <a:r>
              <a:rPr dirty="0" sz="1100" spc="55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profit</a:t>
            </a:r>
          </a:p>
          <a:p>
            <a:pPr marL="0" marR="0">
              <a:lnSpc>
                <a:spcPts val="1348"/>
              </a:lnSpc>
              <a:spcBef>
                <a:spcPts val="219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associations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throughout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Australia.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55849" y="2324377"/>
            <a:ext cx="4580170" cy="6298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659"/>
              </a:lnSpc>
              <a:spcBef>
                <a:spcPts val="0"/>
              </a:spcBef>
              <a:spcAft>
                <a:spcPts val="0"/>
              </a:spcAft>
            </a:pPr>
            <a:r>
              <a:rPr dirty="0" sz="38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About</a:t>
            </a:r>
            <a:r>
              <a:rPr dirty="0" sz="38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38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The</a:t>
            </a:r>
            <a:r>
              <a:rPr dirty="0" sz="38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38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Speaker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94831" y="394585"/>
            <a:ext cx="3102540" cy="48966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55"/>
              </a:lnSpc>
              <a:spcBef>
                <a:spcPts val="0"/>
              </a:spcBef>
              <a:spcAft>
                <a:spcPts val="0"/>
              </a:spcAft>
            </a:pPr>
            <a:r>
              <a:rPr dirty="0" sz="29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Fuzuki</a:t>
            </a:r>
            <a:r>
              <a:rPr dirty="0" sz="29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9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Nishimura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0725" y="1440679"/>
            <a:ext cx="3205792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Chief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Technical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Advisor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at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Tailored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Accounts.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0725" y="1945148"/>
            <a:ext cx="1786031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Professional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experience: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0725" y="2197624"/>
            <a:ext cx="3298766" cy="4618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Over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10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years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of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experience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in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Accounting.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Former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teacher.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0725" y="2955052"/>
            <a:ext cx="736506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Passions: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0725" y="3207528"/>
            <a:ext cx="696034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Gym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0725" y="3460004"/>
            <a:ext cx="1139151" cy="7143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Skiing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Saxophone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Beer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93762" y="1747167"/>
            <a:ext cx="7496219" cy="12041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22362" marR="0">
              <a:lnSpc>
                <a:spcPts val="5149"/>
              </a:lnSpc>
              <a:spcBef>
                <a:spcPts val="0"/>
              </a:spcBef>
              <a:spcAft>
                <a:spcPts val="0"/>
              </a:spcAft>
            </a:pP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Cracking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the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Code:</a:t>
            </a:r>
          </a:p>
          <a:p>
            <a:pPr marL="0" marR="0">
              <a:lnSpc>
                <a:spcPts val="4032"/>
              </a:lnSpc>
              <a:spcBef>
                <a:spcPts val="50"/>
              </a:spcBef>
              <a:spcAft>
                <a:spcPts val="0"/>
              </a:spcAft>
            </a:pP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Spreadsheet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Logic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2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Essentials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44900" y="480124"/>
            <a:ext cx="2003778" cy="41180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42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Excel</a:t>
            </a:r>
            <a:r>
              <a:rPr dirty="0" sz="24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4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History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91706" y="538309"/>
            <a:ext cx="2314649" cy="4740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33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Spreadsheet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3599" y="1369973"/>
            <a:ext cx="5166676" cy="3650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400" spc="167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Accounting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software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is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getting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more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67449" y="1690013"/>
            <a:ext cx="5006599" cy="3650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advanced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=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they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prepare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reports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etc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3599" y="2457093"/>
            <a:ext cx="4728756" cy="3650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400" spc="167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So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do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we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need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be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able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use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7449" y="2777133"/>
            <a:ext cx="5921873" cy="3650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Excel/Google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sheet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as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future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accountant?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66106" y="526381"/>
            <a:ext cx="5566038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Excel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(Desktop)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vs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Google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Sheet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58177" y="1212649"/>
            <a:ext cx="749796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TUMHQN+Arial-BoldMT"/>
                <a:cs typeface="TUMHQN+Arial-BoldMT"/>
              </a:rPr>
              <a:t>Excel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57451" y="1212649"/>
            <a:ext cx="1624128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 b="1">
                <a:solidFill>
                  <a:srgbClr val="ffffff"/>
                </a:solidFill>
                <a:latin typeface="TUMHQN+Arial-BoldMT"/>
                <a:cs typeface="TUMHQN+Arial-BoldMT"/>
              </a:rPr>
              <a:t>Google</a:t>
            </a:r>
            <a:r>
              <a:rPr dirty="0" sz="1800" b="1">
                <a:solidFill>
                  <a:srgbClr val="ffffff"/>
                </a:solidFill>
                <a:latin typeface="TUMHQN+Arial-BoldMT"/>
                <a:cs typeface="TUMHQN+Arial-BoldMT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UMHQN+Arial-BoldMT"/>
                <a:cs typeface="TUMHQN+Arial-BoldMT"/>
              </a:rPr>
              <a:t>Sheet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8902" y="1596674"/>
            <a:ext cx="1499443" cy="95003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Data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location</a:t>
            </a:r>
          </a:p>
          <a:p>
            <a:pPr marL="0" marR="0">
              <a:lnSpc>
                <a:spcPts val="2010"/>
              </a:lnSpc>
              <a:spcBef>
                <a:spcPts val="3158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Collaboration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8177" y="1596674"/>
            <a:ext cx="1651806" cy="2934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Desktop/Cloud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57451" y="1596674"/>
            <a:ext cx="1575012" cy="5678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Cloud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(can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be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used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offline)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58177" y="2253223"/>
            <a:ext cx="711621" cy="6775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Good</a:t>
            </a:r>
          </a:p>
          <a:p>
            <a:pPr marL="0" marR="0">
              <a:lnSpc>
                <a:spcPts val="2010"/>
              </a:lnSpc>
              <a:spcBef>
                <a:spcPts val="1012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Good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57451" y="2253223"/>
            <a:ext cx="711621" cy="6775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Good</a:t>
            </a:r>
          </a:p>
          <a:p>
            <a:pPr marL="0" marR="0">
              <a:lnSpc>
                <a:spcPts val="2010"/>
              </a:lnSpc>
              <a:spcBef>
                <a:spcPts val="1012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Good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758902" y="2637248"/>
            <a:ext cx="1422982" cy="5678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Complicated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Formulas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58902" y="3293798"/>
            <a:ext cx="978172" cy="668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Security</a:t>
            </a:r>
          </a:p>
          <a:p>
            <a:pPr marL="0" marR="0">
              <a:lnSpc>
                <a:spcPts val="2010"/>
              </a:lnSpc>
              <a:spcBef>
                <a:spcPts val="993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Costs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58177" y="3293798"/>
            <a:ext cx="1244456" cy="668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Very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Good</a:t>
            </a:r>
          </a:p>
          <a:p>
            <a:pPr marL="0" marR="0">
              <a:lnSpc>
                <a:spcPts val="2010"/>
              </a:lnSpc>
              <a:spcBef>
                <a:spcPts val="993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Not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Free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57451" y="3293798"/>
            <a:ext cx="1244456" cy="668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Very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Good</a:t>
            </a:r>
          </a:p>
          <a:p>
            <a:pPr marL="0" marR="0">
              <a:lnSpc>
                <a:spcPts val="2010"/>
              </a:lnSpc>
              <a:spcBef>
                <a:spcPts val="993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Free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19289" y="4234219"/>
            <a:ext cx="4898977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Except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few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differences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Both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are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good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software!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18569" y="526381"/>
            <a:ext cx="4258736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Spreadsheet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Skills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-</a:t>
            </a:r>
            <a:r>
              <a:rPr dirty="0" sz="2700" spc="18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Myth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8074" y="1351176"/>
            <a:ext cx="5905630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100" spc="170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Accountants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do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not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need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spreadsheet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any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more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8074" y="1688996"/>
            <a:ext cx="6721722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100" spc="170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have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remember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all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formulas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work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on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excel,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22874" y="1963316"/>
            <a:ext cx="4178777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otherwise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are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not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good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excel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8074" y="2301136"/>
            <a:ext cx="5787737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100" spc="170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There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is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one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correct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formula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–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nothing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else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works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8074" y="2638956"/>
            <a:ext cx="6915148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100" spc="170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Advanced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users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of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excel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always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get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formula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right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from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22874" y="2913276"/>
            <a:ext cx="2016145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their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first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attempt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94681" y="456356"/>
            <a:ext cx="5502992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Spreadsheet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Skills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-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My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Opinions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58358" y="1147031"/>
            <a:ext cx="2670613" cy="3028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84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700" spc="1582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Think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about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logic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8358" y="1456911"/>
            <a:ext cx="5045467" cy="9352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1800" marR="0">
              <a:lnSpc>
                <a:spcPts val="2084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700" spc="1332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What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do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want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achieve?</a:t>
            </a:r>
          </a:p>
          <a:p>
            <a:pPr marL="431800" marR="0">
              <a:lnSpc>
                <a:spcPts val="2084"/>
              </a:lnSpc>
              <a:spcBef>
                <a:spcPts val="305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700" spc="1332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How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do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want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create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conditions?</a:t>
            </a:r>
          </a:p>
          <a:p>
            <a:pPr marL="0" marR="0">
              <a:lnSpc>
                <a:spcPts val="2084"/>
              </a:lnSpc>
              <a:spcBef>
                <a:spcPts val="455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700" spc="1582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Try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formula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8358" y="2411951"/>
            <a:ext cx="4736608" cy="6253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084"/>
              </a:lnSpc>
              <a:spcBef>
                <a:spcPts val="0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700" spc="1582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If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all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looks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fine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–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it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is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good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go</a:t>
            </a:r>
          </a:p>
          <a:p>
            <a:pPr marL="0" marR="0">
              <a:lnSpc>
                <a:spcPts val="2084"/>
              </a:lnSpc>
              <a:spcBef>
                <a:spcPts val="405"/>
              </a:spcBef>
              <a:spcAft>
                <a:spcPts val="0"/>
              </a:spcAft>
            </a:pPr>
            <a:r>
              <a:rPr dirty="0" sz="17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700" spc="1582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If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something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is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wrong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–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go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back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step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700">
                <a:solidFill>
                  <a:srgbClr val="000000"/>
                </a:solidFill>
                <a:latin typeface="UQUNON+CenturyGothic"/>
                <a:cs typeface="UQUNON+CenturyGothic"/>
              </a:rPr>
              <a:t>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38450" y="456356"/>
            <a:ext cx="3614753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Spreadsheet</a:t>
            </a:r>
            <a:r>
              <a:rPr dirty="0" sz="2700" spc="1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Training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>
            <a:hlinkClick r:id="rId2"/>
          </p:cNvPr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617788" y="456356"/>
            <a:ext cx="4058077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Sales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Forecast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Example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85281" y="526381"/>
            <a:ext cx="3523087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A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Few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Recaps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&amp;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Tips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9909" y="1418455"/>
            <a:ext cx="6635301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800" spc="156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Accountants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still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need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spreadsheet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(for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while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least)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9909" y="1756275"/>
            <a:ext cx="7155779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800" spc="156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More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formulas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are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familiar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with,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better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can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work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2809" y="2030595"/>
            <a:ext cx="4970288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with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-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but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not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necessary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know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 spc="10">
                <a:solidFill>
                  <a:srgbClr val="000000"/>
                </a:solidFill>
                <a:latin typeface="UQUNON+CenturyGothic"/>
                <a:cs typeface="UQUNON+CenturyGothic"/>
              </a:rPr>
              <a:t>everything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9909" y="2368415"/>
            <a:ext cx="6653814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800" spc="156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If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are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not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sure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about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functions,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self-research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is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key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9909" y="2706235"/>
            <a:ext cx="7119929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SMKVQW+ArialMT"/>
                <a:cs typeface="SMKVQW+ArialMT"/>
              </a:rPr>
              <a:t>•</a:t>
            </a:r>
            <a:r>
              <a:rPr dirty="0" sz="1800" spc="1569">
                <a:solidFill>
                  <a:srgbClr val="000000"/>
                </a:solidFill>
                <a:latin typeface="SMKVQW+ArialMT"/>
                <a:cs typeface="SMKVQW+ArialMT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Most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of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things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that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want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to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achieve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–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you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can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probably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32809" y="2980555"/>
            <a:ext cx="2752009" cy="318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achieve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in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800">
                <a:solidFill>
                  <a:srgbClr val="000000"/>
                </a:solidFill>
                <a:latin typeface="UQUNON+CenturyGothic"/>
                <a:cs typeface="UQUNON+CenturyGothic"/>
              </a:rPr>
              <a:t>spreadsheet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86125" y="526381"/>
            <a:ext cx="2721769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Any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Questions?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29012" y="375566"/>
            <a:ext cx="2236256" cy="458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10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Harry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2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Hoang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988" y="1172191"/>
            <a:ext cx="3864678" cy="22495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CEO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and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Founder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of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Tailored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Accounts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since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CBCDL+CenturyGothic-Bold"/>
                <a:cs typeface="LCBCDL+CenturyGothic-Bold"/>
              </a:rPr>
              <a:t>2008.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3988" y="1691926"/>
            <a:ext cx="1255870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Fields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of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Interest: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3988" y="1944402"/>
            <a:ext cx="1206060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Accounting;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3988" y="2196878"/>
            <a:ext cx="1722950" cy="4618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Start-up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mentorship;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Business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coaching.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3988" y="2954306"/>
            <a:ext cx="1984824" cy="2093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Current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volunteer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positions: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33988" y="3206782"/>
            <a:ext cx="3797076" cy="966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Organiser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of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 b="1">
                <a:solidFill>
                  <a:srgbClr val="000000"/>
                </a:solidFill>
                <a:latin typeface="SAMBEQ+CenturyGothic-BoldItalic"/>
                <a:cs typeface="SAMBEQ+CenturyGothic-BoldItalic"/>
              </a:rPr>
              <a:t>AccountantChange</a:t>
            </a:r>
            <a:r>
              <a:rPr dirty="0" sz="1100" spc="2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Training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Program;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Mentor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at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Mill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House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Accelerator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Program;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Business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coach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and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sponsor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at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Innovation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ACT;</a:t>
            </a:r>
          </a:p>
          <a:p>
            <a:pPr marL="0" marR="0">
              <a:lnSpc>
                <a:spcPts val="1348"/>
              </a:lnSpc>
              <a:spcBef>
                <a:spcPts val="689"/>
              </a:spcBef>
              <a:spcAft>
                <a:spcPts val="0"/>
              </a:spcAft>
            </a:pPr>
            <a:r>
              <a:rPr dirty="0" sz="1100">
                <a:solidFill>
                  <a:srgbClr val="0076af"/>
                </a:solidFill>
                <a:latin typeface="WPDFBV+MS-Gothic"/>
                <a:cs typeface="WPDFBV+MS-Gothic"/>
              </a:rPr>
              <a:t>✔</a:t>
            </a:r>
            <a:r>
              <a:rPr dirty="0" sz="1100" spc="325">
                <a:solidFill>
                  <a:srgbClr val="0076a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Mentor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at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the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Griffin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Accelerator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Start-up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1100">
                <a:solidFill>
                  <a:srgbClr val="000000"/>
                </a:solidFill>
                <a:latin typeface="UQUNON+CenturyGothic"/>
                <a:cs typeface="UQUNON+CenturyGothic"/>
              </a:rPr>
              <a:t>Program.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75575" y="1819751"/>
            <a:ext cx="2435073" cy="6142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536"/>
              </a:lnSpc>
              <a:spcBef>
                <a:spcPts val="0"/>
              </a:spcBef>
              <a:spcAft>
                <a:spcPts val="0"/>
              </a:spcAft>
            </a:pPr>
            <a:r>
              <a:rPr dirty="0" sz="3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XERO</a:t>
            </a:r>
            <a:r>
              <a:rPr dirty="0" sz="3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37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101: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1201" y="2729266"/>
            <a:ext cx="3624556" cy="8212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046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The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 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Beginner’s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 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Guide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 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to</a:t>
            </a:r>
          </a:p>
          <a:p>
            <a:pPr marL="535161" marR="0">
              <a:lnSpc>
                <a:spcPts val="3046"/>
              </a:lnSpc>
              <a:spcBef>
                <a:spcPts val="123"/>
              </a:spcBef>
              <a:spcAft>
                <a:spcPts val="0"/>
              </a:spcAft>
            </a:pP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Mastering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 </a:t>
            </a:r>
            <a:r>
              <a:rPr dirty="0" sz="2600">
                <a:solidFill>
                  <a:srgbClr val="434343"/>
                </a:solidFill>
                <a:latin typeface="DMAKWT+Roboto-Regular"/>
                <a:cs typeface="DMAKWT+Roboto-Regular"/>
              </a:rPr>
              <a:t>XERO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16254" y="2199722"/>
            <a:ext cx="3262716" cy="801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007"/>
              </a:lnSpc>
              <a:spcBef>
                <a:spcPts val="0"/>
              </a:spcBef>
              <a:spcAft>
                <a:spcPts val="0"/>
              </a:spcAft>
            </a:pPr>
            <a:r>
              <a:rPr dirty="0" sz="49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Thank</a:t>
            </a:r>
            <a:r>
              <a:rPr dirty="0" sz="49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49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You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54537" y="272443"/>
            <a:ext cx="3028150" cy="22602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49881" marR="0">
              <a:lnSpc>
                <a:spcPts val="4291"/>
              </a:lnSpc>
              <a:spcBef>
                <a:spcPts val="0"/>
              </a:spcBef>
              <a:spcAft>
                <a:spcPts val="0"/>
              </a:spcAft>
            </a:pPr>
            <a:r>
              <a:rPr dirty="0" sz="35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Follow</a:t>
            </a:r>
            <a:r>
              <a:rPr dirty="0" sz="35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 </a:t>
            </a:r>
            <a:r>
              <a:rPr dirty="0" sz="3500" b="1">
                <a:solidFill>
                  <a:srgbClr val="004782"/>
                </a:solidFill>
                <a:latin typeface="LCBCDL+CenturyGothic-Bold"/>
                <a:cs typeface="LCBCDL+CenturyGothic-Bold"/>
              </a:rPr>
              <a:t>us</a:t>
            </a:r>
          </a:p>
          <a:p>
            <a:pPr marL="0" marR="0">
              <a:lnSpc>
                <a:spcPts val="2574"/>
              </a:lnSpc>
              <a:spcBef>
                <a:spcPts val="3805"/>
              </a:spcBef>
              <a:spcAft>
                <a:spcPts val="0"/>
              </a:spcAft>
            </a:pP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@AccountantChange</a:t>
            </a:r>
          </a:p>
          <a:p>
            <a:pPr marL="77451" marR="0">
              <a:lnSpc>
                <a:spcPts val="2574"/>
              </a:lnSpc>
              <a:spcBef>
                <a:spcPts val="4200"/>
              </a:spcBef>
              <a:spcAft>
                <a:spcPts val="0"/>
              </a:spcAft>
            </a:pP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@Tailored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Accounts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94407" y="3130724"/>
            <a:ext cx="2774439" cy="13282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@AcctChange2018</a:t>
            </a:r>
          </a:p>
          <a:p>
            <a:pPr marL="70738" marR="0">
              <a:lnSpc>
                <a:spcPts val="2574"/>
              </a:lnSpc>
              <a:spcBef>
                <a:spcPts val="5009"/>
              </a:spcBef>
              <a:spcAft>
                <a:spcPts val="0"/>
              </a:spcAft>
            </a:pP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@Tailored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 </a:t>
            </a:r>
            <a:r>
              <a:rPr dirty="0" sz="2100">
                <a:solidFill>
                  <a:srgbClr val="000000"/>
                </a:solidFill>
                <a:latin typeface="UQUNON+CenturyGothic"/>
                <a:cs typeface="UQUNON+CenturyGothic"/>
              </a:rPr>
              <a:t>Accounts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2023-07-14T00:30:05-05:00</dcterms:modified>
</cp:coreProperties>
</file>