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</p:sldIdLst>
  <p:sldSz cy="5143500" cx="9144000"/>
  <p:notesSz cx="6858000" cy="9144000"/>
  <p:embeddedFontLst>
    <p:embeddedFont>
      <p:font typeface="Lato"/>
      <p:regular r:id="rId28"/>
      <p:bold r:id="rId29"/>
      <p:italic r:id="rId30"/>
      <p:boldItalic r:id="rId31"/>
    </p:embeddedFont>
    <p:embeddedFont>
      <p:font typeface="Lato Black"/>
      <p:bold r:id="rId32"/>
      <p:boldItalic r:id="rId33"/>
    </p:embeddedFont>
    <p:embeddedFont>
      <p:font typeface="Arial Black"/>
      <p:regular r:id="rId34"/>
    </p:embeddedFont>
    <p:embeddedFont>
      <p:font typeface="Century Gothic"/>
      <p:regular r:id="rId35"/>
      <p:bold r:id="rId36"/>
      <p:italic r:id="rId37"/>
      <p:boldItalic r:id="rId3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9" roundtripDataSignature="AMtx7mg35PeZLfJJgS/1jT/8F0sOnX17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font" Target="fonts/Lato-regular.fntdata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Lato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Lato-boldItalic.fntdata"/><Relationship Id="rId30" Type="http://schemas.openxmlformats.org/officeDocument/2006/relationships/font" Target="fonts/Lato-italic.fntdata"/><Relationship Id="rId11" Type="http://schemas.openxmlformats.org/officeDocument/2006/relationships/slide" Target="slides/slide7.xml"/><Relationship Id="rId33" Type="http://schemas.openxmlformats.org/officeDocument/2006/relationships/font" Target="fonts/LatoBlack-boldItalic.fntdata"/><Relationship Id="rId10" Type="http://schemas.openxmlformats.org/officeDocument/2006/relationships/slide" Target="slides/slide6.xml"/><Relationship Id="rId32" Type="http://schemas.openxmlformats.org/officeDocument/2006/relationships/font" Target="fonts/LatoBlack-bold.fntdata"/><Relationship Id="rId13" Type="http://schemas.openxmlformats.org/officeDocument/2006/relationships/slide" Target="slides/slide9.xml"/><Relationship Id="rId35" Type="http://schemas.openxmlformats.org/officeDocument/2006/relationships/font" Target="fonts/CenturyGothic-regular.fntdata"/><Relationship Id="rId12" Type="http://schemas.openxmlformats.org/officeDocument/2006/relationships/slide" Target="slides/slide8.xml"/><Relationship Id="rId34" Type="http://schemas.openxmlformats.org/officeDocument/2006/relationships/font" Target="fonts/ArialBlack-regular.fntdata"/><Relationship Id="rId15" Type="http://schemas.openxmlformats.org/officeDocument/2006/relationships/slide" Target="slides/slide11.xml"/><Relationship Id="rId37" Type="http://schemas.openxmlformats.org/officeDocument/2006/relationships/font" Target="fonts/CenturyGothic-italic.fntdata"/><Relationship Id="rId14" Type="http://schemas.openxmlformats.org/officeDocument/2006/relationships/slide" Target="slides/slide10.xml"/><Relationship Id="rId36" Type="http://schemas.openxmlformats.org/officeDocument/2006/relationships/font" Target="fonts/CenturyGothic-bold.fntdata"/><Relationship Id="rId17" Type="http://schemas.openxmlformats.org/officeDocument/2006/relationships/slide" Target="slides/slide13.xml"/><Relationship Id="rId39" Type="http://customschemas.google.com/relationships/presentationmetadata" Target="metadata"/><Relationship Id="rId16" Type="http://schemas.openxmlformats.org/officeDocument/2006/relationships/slide" Target="slides/slide12.xml"/><Relationship Id="rId38" Type="http://schemas.openxmlformats.org/officeDocument/2006/relationships/font" Target="fonts/CenturyGothic-boldItalic.fntdata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rezi.com/view/Dq4v1QS5TDAKX74N1kLf/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prezi.com/view/Dq4v1QS5TDAKX74N1kLf/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" name="Google Shape;127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123e05d05e1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3" name="Google Shape;133;g123e05d05e1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15961f89c8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15961f89c8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15961f89c83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https://prezi.com/view/Dq4v1QS5TDAKX74N1kLf/</a:t>
            </a:r>
            <a:endParaRPr/>
          </a:p>
        </p:txBody>
      </p:sp>
      <p:sp>
        <p:nvSpPr>
          <p:cNvPr id="147" name="Google Shape;147;g15961f89c83_0_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5bb0c93f5f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g15bb0c93f5f_0_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5961f89c83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2"/>
              </a:rPr>
              <a:t>https://prezi.com/view/Dq4v1QS5TDAKX74N1kLf/</a:t>
            </a:r>
            <a:endParaRPr/>
          </a:p>
        </p:txBody>
      </p:sp>
      <p:sp>
        <p:nvSpPr>
          <p:cNvPr id="162" name="Google Shape;162;g15961f89c83_0_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5c194f2d6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8" name="Google Shape;168;g15c194f2d6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5c194f2d61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15c194f2d61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5c194f2d61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" name="Google Shape;185;g15c194f2d61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5c194f2d61_0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" name="Google Shape;192;g15c194f2d61_0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15c194f2d61_0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g15c194f2d61_0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5c194f2d61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g15c194f2d61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15c194f2d61_0_6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6" name="Google Shape;236;g15c194f2d61_0_6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15c194f2d61_0_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3" name="Google Shape;253;g15c194f2d61_0_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15c194f2d61_0_9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g15c194f2d61_0_9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5c194f2d61_0_11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g15c194f2d61_0_1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5c194f2d61_0_1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15c194f2d61_0_1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15c194f2d61_0_1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6" name="Google Shape;316;g15c194f2d61_0_1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15c194f2d61_0_13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15961f89c83_0_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5" name="Google Shape;325;g15961f89c83_0_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5a4ceb0b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3" name="Google Shape;333;g15a4ceb0b3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5c194f2d61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9" name="Google Shape;339;g15c194f2d61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15961f89c83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8" name="Google Shape;348;g15961f89c83_0_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4" name="Google Shape;35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4"/>
          <p:cNvSpPr txBox="1"/>
          <p:nvPr>
            <p:ph type="title"/>
          </p:nvPr>
        </p:nvSpPr>
        <p:spPr>
          <a:xfrm>
            <a:off x="623888" y="1282303"/>
            <a:ext cx="7886700" cy="2139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Google Shape;34;p14"/>
          <p:cNvSpPr txBox="1"/>
          <p:nvPr>
            <p:ph idx="1" type="body"/>
          </p:nvPr>
        </p:nvSpPr>
        <p:spPr>
          <a:xfrm>
            <a:off x="623888" y="3442097"/>
            <a:ext cx="7886700" cy="1125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5" name="Google Shape;35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7" name="Google Shape;37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5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" type="body"/>
          </p:nvPr>
        </p:nvSpPr>
        <p:spPr>
          <a:xfrm>
            <a:off x="629841" y="1260872"/>
            <a:ext cx="38682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8" name="Google Shape;48;p16"/>
          <p:cNvSpPr txBox="1"/>
          <p:nvPr>
            <p:ph idx="2" type="body"/>
          </p:nvPr>
        </p:nvSpPr>
        <p:spPr>
          <a:xfrm>
            <a:off x="629841" y="1878806"/>
            <a:ext cx="38682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9" name="Google Shape;49;p16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50" name="Google Shape;50;p16"/>
          <p:cNvSpPr txBox="1"/>
          <p:nvPr>
            <p:ph idx="4" type="body"/>
          </p:nvPr>
        </p:nvSpPr>
        <p:spPr>
          <a:xfrm>
            <a:off x="4629150" y="1878806"/>
            <a:ext cx="3887400" cy="27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629841" y="342900"/>
            <a:ext cx="29493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629841" y="1543050"/>
            <a:ext cx="29493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1">
  <p:cSld name="Title Slide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15c194f2d61_0_223"/>
          <p:cNvSpPr txBox="1"/>
          <p:nvPr>
            <p:ph type="ctrTitle"/>
          </p:nvPr>
        </p:nvSpPr>
        <p:spPr>
          <a:xfrm>
            <a:off x="285035" y="988172"/>
            <a:ext cx="3690000" cy="18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l">
              <a:lnSpc>
                <a:spcPct val="136666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600"/>
              <a:buFont typeface="Lato Black"/>
              <a:buNone/>
              <a:defRPr b="1" i="0" sz="2600" u="none" cap="none" strike="noStrike">
                <a:solidFill>
                  <a:srgbClr val="272560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pic>
        <p:nvPicPr>
          <p:cNvPr id="86" name="Google Shape;86;g15c194f2d61_0_2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01176" y="240514"/>
            <a:ext cx="1235064" cy="39624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g15c194f2d61_0_223"/>
          <p:cNvSpPr/>
          <p:nvPr>
            <p:ph idx="2" type="pic"/>
          </p:nvPr>
        </p:nvSpPr>
        <p:spPr>
          <a:xfrm>
            <a:off x="287215" y="3709988"/>
            <a:ext cx="2482200" cy="8478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g15c194f2d61_0_223"/>
          <p:cNvSpPr/>
          <p:nvPr>
            <p:ph idx="3" type="pic"/>
          </p:nvPr>
        </p:nvSpPr>
        <p:spPr>
          <a:xfrm>
            <a:off x="4570735" y="0"/>
            <a:ext cx="4573500" cy="51498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fographic 1">
  <p:cSld name="Infographic 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g15c194f2d61_0_2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15c194f2d61_0_228"/>
          <p:cNvSpPr txBox="1"/>
          <p:nvPr>
            <p:ph type="title"/>
          </p:nvPr>
        </p:nvSpPr>
        <p:spPr>
          <a:xfrm>
            <a:off x="1925997" y="198196"/>
            <a:ext cx="5302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92" name="Google Shape;92;g15c194f2d61_0_228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15c194f2d61_0_228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15c194f2d61_0_228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sz="1200"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Background with corner image">
  <p:cSld name="Blue Background with corner image">
    <p:bg>
      <p:bgPr>
        <a:solidFill>
          <a:srgbClr val="00A8DE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5c194f2d61_0_234"/>
          <p:cNvSpPr/>
          <p:nvPr>
            <p:ph idx="2" type="pic"/>
          </p:nvPr>
        </p:nvSpPr>
        <p:spPr>
          <a:xfrm>
            <a:off x="5502520" y="0"/>
            <a:ext cx="3641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97" name="Google Shape;97;g15c194f2d61_0_2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7786" y="311726"/>
            <a:ext cx="1044165" cy="33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g15c194f2d61_0_2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1463" y="3928112"/>
            <a:ext cx="12668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g15c194f2d61_0_234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15c194f2d61_0_234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000">
              <a:solidFill>
                <a:srgbClr val="00A8D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15c194f2d61_0_234"/>
          <p:cNvSpPr txBox="1"/>
          <p:nvPr>
            <p:ph idx="1" type="body"/>
          </p:nvPr>
        </p:nvSpPr>
        <p:spPr>
          <a:xfrm>
            <a:off x="380789" y="911893"/>
            <a:ext cx="5987700" cy="19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2" name="Google Shape;102;g15c194f2d61_0_234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03" name="Google Shape;103;g15c194f2d61_0_234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sz="1200"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46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ue bottom strip">
  <p:cSld name="Blue bottom strip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5c194f2d61_0_243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pic>
        <p:nvPicPr>
          <p:cNvPr id="106" name="Google Shape;106;g15c194f2d61_0_2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g15c194f2d61_0_243"/>
          <p:cNvSpPr/>
          <p:nvPr/>
        </p:nvSpPr>
        <p:spPr>
          <a:xfrm>
            <a:off x="0" y="3990109"/>
            <a:ext cx="9144000" cy="1153200"/>
          </a:xfrm>
          <a:prstGeom prst="rect">
            <a:avLst/>
          </a:prstGeom>
          <a:solidFill>
            <a:srgbClr val="00A8DE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15c194f2d61_0_243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15c194f2d61_0_243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000">
              <a:solidFill>
                <a:srgbClr val="00A8D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Only Layout">
  <p:cSld name="Text Only Layout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g15c194f2d61_0_2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33412" y="319565"/>
            <a:ext cx="1083564" cy="3429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15c194f2d61_0_249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rgbClr val="00A8DE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15c194f2d61_0_249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15c194f2d61_0_249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  <a:defRPr b="1" i="0" sz="2400" u="none" cap="none" strike="noStrike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15" name="Google Shape;115;g15c194f2d61_0_249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COMMERCIAL IN CONFIDENCE</a:t>
            </a:r>
            <a:endParaRPr sz="1200"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57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ue Background with corner image">
  <p:cSld name="1_Blue Background with corner image">
    <p:bg>
      <p:bgPr>
        <a:solidFill>
          <a:srgbClr val="002060"/>
        </a:solidFill>
      </p:bgPr>
    </p:bg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15c194f2d61_0_255"/>
          <p:cNvSpPr/>
          <p:nvPr>
            <p:ph idx="2" type="pic"/>
          </p:nvPr>
        </p:nvSpPr>
        <p:spPr>
          <a:xfrm>
            <a:off x="5502520" y="0"/>
            <a:ext cx="3641400" cy="5143500"/>
          </a:xfrm>
          <a:prstGeom prst="rect">
            <a:avLst/>
          </a:prstGeom>
          <a:noFill/>
          <a:ln>
            <a:noFill/>
          </a:ln>
        </p:spPr>
      </p:sp>
      <p:pic>
        <p:nvPicPr>
          <p:cNvPr id="118" name="Google Shape;118;g15c194f2d61_0_25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7786" y="311726"/>
            <a:ext cx="1044165" cy="330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g15c194f2d61_0_2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71463" y="3928112"/>
            <a:ext cx="1266825" cy="981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g15c194f2d61_0_255"/>
          <p:cNvSpPr/>
          <p:nvPr/>
        </p:nvSpPr>
        <p:spPr>
          <a:xfrm>
            <a:off x="422995" y="4838618"/>
            <a:ext cx="225900" cy="1836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15c194f2d61_0_255"/>
          <p:cNvSpPr txBox="1"/>
          <p:nvPr/>
        </p:nvSpPr>
        <p:spPr>
          <a:xfrm>
            <a:off x="317931" y="4831403"/>
            <a:ext cx="4476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00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000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15c194f2d61_0_255"/>
          <p:cNvSpPr txBox="1"/>
          <p:nvPr>
            <p:ph idx="1" type="body"/>
          </p:nvPr>
        </p:nvSpPr>
        <p:spPr>
          <a:xfrm>
            <a:off x="380789" y="911893"/>
            <a:ext cx="5987700" cy="19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g15c194f2d61_0_255"/>
          <p:cNvSpPr txBox="1"/>
          <p:nvPr>
            <p:ph type="title"/>
          </p:nvPr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600"/>
            </a:lvl9pPr>
          </a:lstStyle>
          <a:p/>
        </p:txBody>
      </p:sp>
      <p:sp>
        <p:nvSpPr>
          <p:cNvPr id="124" name="Google Shape;124;g15c194f2d61_0_255"/>
          <p:cNvSpPr txBox="1"/>
          <p:nvPr/>
        </p:nvSpPr>
        <p:spPr>
          <a:xfrm>
            <a:off x="3602038" y="4869467"/>
            <a:ext cx="1935600" cy="18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STRICTLY</a:t>
            </a: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 COMMERCIAL IN CONFIDENCE</a:t>
            </a:r>
            <a:endParaRPr sz="1200"/>
          </a:p>
        </p:txBody>
      </p:sp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346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9.pn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png"/><Relationship Id="rId4" Type="http://schemas.openxmlformats.org/officeDocument/2006/relationships/image" Target="../media/image7.jpg"/><Relationship Id="rId5" Type="http://schemas.openxmlformats.org/officeDocument/2006/relationships/hyperlink" Target="https://prezi.com/view/Dq4v1QS5TDAKX74N1kLf/" TargetMode="External"/><Relationship Id="rId6" Type="http://schemas.openxmlformats.org/officeDocument/2006/relationships/image" Target="../media/image2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jpg"/><Relationship Id="rId4" Type="http://schemas.openxmlformats.org/officeDocument/2006/relationships/image" Target="../media/image1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16.jpg"/><Relationship Id="rId5" Type="http://schemas.openxmlformats.org/officeDocument/2006/relationships/image" Target="../media/image7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.png"/><Relationship Id="rId4" Type="http://schemas.openxmlformats.org/officeDocument/2006/relationships/image" Target="../media/image7.jp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7.jpg"/><Relationship Id="rId9" Type="http://schemas.openxmlformats.org/officeDocument/2006/relationships/hyperlink" Target="https://us1.list-manage.com/subscribe?u=73cbe15108036ccfda29c74c6&amp;id=75779c397e" TargetMode="External"/><Relationship Id="rId5" Type="http://schemas.openxmlformats.org/officeDocument/2006/relationships/hyperlink" Target="http://tailoredaccounts.com.au/news-media/bookkeeping-and-business-news/taxing-blockchain-staking-rewards-part-1-of-3" TargetMode="External"/><Relationship Id="rId6" Type="http://schemas.openxmlformats.org/officeDocument/2006/relationships/hyperlink" Target="https://tailoredaccounts.com.au/news-media/bookkeeping-and-business-news/taxing-blockchain-staking-rewards-part-2-of-3" TargetMode="External"/><Relationship Id="rId7" Type="http://schemas.openxmlformats.org/officeDocument/2006/relationships/hyperlink" Target="https://tailoredaccounts.com.au/news-media/bookkeeping-and-business-news/taxing-blockchain-staking-rewards-part-3-of-3" TargetMode="External"/><Relationship Id="rId8" Type="http://schemas.openxmlformats.org/officeDocument/2006/relationships/hyperlink" Target="https://us1.list-manage.com/subscribe?u=73cbe15108036ccfda29c74c6&amp;id=75779c397e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.png"/><Relationship Id="rId4" Type="http://schemas.openxmlformats.org/officeDocument/2006/relationships/image" Target="../media/image18.jpg"/><Relationship Id="rId5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"/>
          <p:cNvSpPr txBox="1"/>
          <p:nvPr>
            <p:ph type="ctrTitle"/>
          </p:nvPr>
        </p:nvSpPr>
        <p:spPr>
          <a:xfrm>
            <a:off x="1143000" y="1184857"/>
            <a:ext cx="6858000" cy="27738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ct val="42499"/>
              <a:buFont typeface="Century Gothic"/>
              <a:buNone/>
            </a:pPr>
            <a: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WELCOME TO </a:t>
            </a:r>
            <a:r>
              <a:rPr b="1" lang="en-US">
                <a:solidFill>
                  <a:srgbClr val="63D938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ACCOUNTANTCHANGE </a:t>
            </a:r>
            <a: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TRAINING SEMINAR</a:t>
            </a:r>
            <a:b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b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r>
              <a:rPr b="1" lang="en-US" sz="30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30 September 22</a:t>
            </a:r>
            <a:endParaRPr b="1" sz="60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30" name="Google Shape;130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123e05d05e1_0_12"/>
          <p:cNvSpPr txBox="1"/>
          <p:nvPr/>
        </p:nvSpPr>
        <p:spPr>
          <a:xfrm>
            <a:off x="628650" y="11941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Tailored Accounts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g123e05d05e1_0_12"/>
          <p:cNvSpPr txBox="1"/>
          <p:nvPr/>
        </p:nvSpPr>
        <p:spPr>
          <a:xfrm>
            <a:off x="473382" y="1318667"/>
            <a:ext cx="3650100" cy="3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Founded by Harry Hoang in 2008, Tailored Accounts is now one of Australia’s leading management accounting and consulting companies, with offices located in Brisbane, Sydney, Goulburn and Canberra.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Services: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Management &amp; compliance  accounting, taxation.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Cloud integration;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33350" lvl="0" marL="2540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advisory.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69900" marR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Clientele – more than </a:t>
            </a: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200 </a:t>
            </a: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companies and not for profit associations throughout Australia.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:\Users\My\Downloads\Australia Map Ben Design.png" id="137" name="Google Shape;137;g123e05d05e1_0_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70817" y="1383411"/>
            <a:ext cx="3078343" cy="307834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123e05d05e1_0_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background pattern&#10;&#10;Description automatically generated" id="143" name="Google Shape;143;g15961f89c83_0_6"/>
          <p:cNvPicPr preferRelativeResize="0"/>
          <p:nvPr/>
        </p:nvPicPr>
        <p:blipFill rotWithShape="1">
          <a:blip r:embed="rId3">
            <a:alphaModFix amt="35000"/>
          </a:blip>
          <a:srcRect b="21587" l="6255" r="6255" t="16416"/>
          <a:stretch/>
        </p:blipFill>
        <p:spPr>
          <a:xfrm>
            <a:off x="0" y="142058"/>
            <a:ext cx="9143998" cy="485938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g15961f89c83_0_6"/>
          <p:cNvSpPr txBox="1"/>
          <p:nvPr/>
        </p:nvSpPr>
        <p:spPr>
          <a:xfrm>
            <a:off x="1330360" y="2006210"/>
            <a:ext cx="68442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The Speaker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5961f89c83_0_166"/>
          <p:cNvSpPr txBox="1"/>
          <p:nvPr/>
        </p:nvSpPr>
        <p:spPr>
          <a:xfrm>
            <a:off x="628650" y="11941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t/>
            </a:r>
            <a:endParaRPr b="1" sz="24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4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Bryan Nguyen &amp; Candice Chen</a:t>
            </a:r>
            <a:endParaRPr b="1" sz="24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0" name="Google Shape;150;g15961f89c83_0_166"/>
          <p:cNvSpPr txBox="1"/>
          <p:nvPr/>
        </p:nvSpPr>
        <p:spPr>
          <a:xfrm>
            <a:off x="380925" y="1147500"/>
            <a:ext cx="4428000" cy="3888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Bryan Nguyen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Accountant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Education: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Bachelor’s degree in Accounting and Finance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Post-graduate in Accounting Information Systems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Fields of Interest: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Accounting and Finance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Technologies to improve productivities, workflows etc.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Start-up businesses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1" name="Google Shape;151;g15961f89c83_0_166"/>
          <p:cNvSpPr txBox="1"/>
          <p:nvPr/>
        </p:nvSpPr>
        <p:spPr>
          <a:xfrm>
            <a:off x="4848356" y="1147500"/>
            <a:ext cx="3272400" cy="3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Candice Chen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Tailored Accounts Intern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lang="en-US" sz="1100">
                <a:latin typeface="Century Gothic"/>
                <a:ea typeface="Century Gothic"/>
                <a:cs typeface="Century Gothic"/>
                <a:sym typeface="Century Gothic"/>
              </a:rPr>
              <a:t>Education:</a:t>
            </a:r>
            <a:endParaRPr sz="1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Bachelor’s degrees in International Relations &amp; Accounting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2225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Currently completing a Masters of Project Management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5bb0c93f5f_0_87"/>
          <p:cNvSpPr txBox="1"/>
          <p:nvPr/>
        </p:nvSpPr>
        <p:spPr>
          <a:xfrm>
            <a:off x="628650" y="130141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t/>
            </a:r>
            <a:endParaRPr b="1" sz="24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4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Xero &amp; Dext</a:t>
            </a:r>
            <a:endParaRPr b="1" sz="24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7" name="Google Shape;157;g15bb0c93f5f_0_87"/>
          <p:cNvSpPr txBox="1"/>
          <p:nvPr>
            <p:ph idx="1" type="subTitle"/>
          </p:nvPr>
        </p:nvSpPr>
        <p:spPr>
          <a:xfrm>
            <a:off x="628650" y="993485"/>
            <a:ext cx="6858000" cy="36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13B55"/>
              </a:buClr>
              <a:buSzPts val="1800"/>
              <a:buNone/>
            </a:pP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Xero </a:t>
            </a: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ccounting </a:t>
            </a: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oftware</a:t>
            </a:r>
            <a:endParaRPr/>
          </a:p>
          <a:p>
            <a:pPr indent="-247650" lvl="0" marL="2540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lang="en-US" sz="1500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Flexible features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Bank reconciliation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AR/AP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GST returns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b="0" i="0"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Payrolls</a:t>
            </a:r>
            <a:endParaRPr/>
          </a:p>
          <a:p>
            <a:pPr indent="-247650" lvl="1" marL="59690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213B55"/>
              </a:buClr>
              <a:buSzPts val="1500"/>
              <a:buFont typeface="Arial"/>
              <a:buChar char="-"/>
            </a:pP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Etc.</a:t>
            </a:r>
            <a:endParaRPr b="0" i="0">
              <a:solidFill>
                <a:srgbClr val="213B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>
              <a:solidFill>
                <a:srgbClr val="213B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13B55"/>
              </a:buClr>
              <a:buSzPts val="1800"/>
              <a:buNone/>
            </a:pP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Dext</a:t>
            </a:r>
            <a:endParaRPr>
              <a:solidFill>
                <a:srgbClr val="213B5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609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13B55"/>
              </a:buClr>
              <a:buSzPts val="1500"/>
              <a:buNone/>
            </a:pPr>
            <a:r>
              <a:rPr lang="en-US" sz="1500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- Accounting toolkit</a:t>
            </a:r>
            <a:endParaRPr/>
          </a:p>
          <a:p>
            <a:pPr indent="-279400" lvl="0" marL="609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13B55"/>
              </a:buClr>
              <a:buSzPts val="1800"/>
              <a:buNone/>
            </a:pPr>
            <a:r>
              <a:rPr lang="en-US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1500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More efficient workflows</a:t>
            </a:r>
            <a:endParaRPr/>
          </a:p>
          <a:p>
            <a:pPr indent="-279400" lvl="0" marL="6096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13B55"/>
              </a:buClr>
              <a:buSzPts val="1500"/>
              <a:buNone/>
            </a:pPr>
            <a:r>
              <a:rPr lang="en-US" sz="1500">
                <a:solidFill>
                  <a:srgbClr val="213B55"/>
                </a:solidFill>
                <a:latin typeface="Arial"/>
                <a:ea typeface="Arial"/>
                <a:cs typeface="Arial"/>
                <a:sym typeface="Arial"/>
              </a:rPr>
              <a:t>- More accurate data extraction</a:t>
            </a:r>
            <a:endParaRPr/>
          </a:p>
        </p:txBody>
      </p:sp>
      <p:pic>
        <p:nvPicPr>
          <p:cNvPr id="158" name="Google Shape;158;g15bb0c93f5f_0_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493767" y="939893"/>
            <a:ext cx="1507794" cy="1507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g15bb0c93f5f_0_8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08668" y="2933851"/>
            <a:ext cx="2477983" cy="13938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g15961f89c83_0_2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15961f89c83_0_24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8825" y="513138"/>
            <a:ext cx="7318675" cy="4117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g15c194f2d61_0_0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0002" y="0"/>
            <a:ext cx="4573999" cy="516309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15c194f2d61_0_0"/>
          <p:cNvSpPr txBox="1"/>
          <p:nvPr/>
        </p:nvSpPr>
        <p:spPr>
          <a:xfrm>
            <a:off x="271471" y="4692295"/>
            <a:ext cx="19356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CPA Canberra</a:t>
            </a:r>
            <a:endParaRPr b="0" i="0" sz="7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30 September 2022</a:t>
            </a:r>
            <a:endParaRPr sz="12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Version 1.0</a:t>
            </a:r>
            <a:endParaRPr b="0" i="0" sz="700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g15c194f2d61_0_0"/>
          <p:cNvSpPr txBox="1"/>
          <p:nvPr>
            <p:ph type="ctrTitle"/>
          </p:nvPr>
        </p:nvSpPr>
        <p:spPr>
          <a:xfrm>
            <a:off x="267936" y="939998"/>
            <a:ext cx="4218600" cy="2150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3100"/>
              <a:buFont typeface="Lato Black"/>
              <a:buNone/>
            </a:pPr>
            <a:r>
              <a:rPr lang="en-US" sz="3100"/>
              <a:t>Blockchain &amp; Cryptocurrency: Impact on our Future Careers</a:t>
            </a:r>
            <a:endParaRPr b="0" sz="3100">
              <a:solidFill>
                <a:srgbClr val="00A8DE"/>
              </a:solidFill>
            </a:endParaRPr>
          </a:p>
        </p:txBody>
      </p:sp>
      <p:sp>
        <p:nvSpPr>
          <p:cNvPr id="173" name="Google Shape;173;g15c194f2d61_0_0"/>
          <p:cNvSpPr txBox="1"/>
          <p:nvPr/>
        </p:nvSpPr>
        <p:spPr>
          <a:xfrm>
            <a:off x="6399982" y="208831"/>
            <a:ext cx="2507400" cy="40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PRESENTATION</a:t>
            </a:r>
            <a:endParaRPr sz="1200"/>
          </a:p>
        </p:txBody>
      </p:sp>
      <p:sp>
        <p:nvSpPr>
          <p:cNvPr id="174" name="Google Shape;174;g15c194f2d61_0_0"/>
          <p:cNvSpPr txBox="1"/>
          <p:nvPr/>
        </p:nvSpPr>
        <p:spPr>
          <a:xfrm>
            <a:off x="297041" y="2755663"/>
            <a:ext cx="3108300" cy="2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Friday 30</a:t>
            </a:r>
            <a:r>
              <a:rPr baseline="30000" lang="en-US" sz="1200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th</a:t>
            </a:r>
            <a:r>
              <a:rPr lang="en-US" sz="1200">
                <a:solidFill>
                  <a:srgbClr val="00A8DE"/>
                </a:solidFill>
                <a:latin typeface="Calibri"/>
                <a:ea typeface="Calibri"/>
                <a:cs typeface="Calibri"/>
                <a:sym typeface="Calibri"/>
              </a:rPr>
              <a:t> September @ 10:15 – 11:00am</a:t>
            </a:r>
            <a:endParaRPr sz="1200"/>
          </a:p>
        </p:txBody>
      </p:sp>
      <p:sp>
        <p:nvSpPr>
          <p:cNvPr id="175" name="Google Shape;175;g15c194f2d61_0_0"/>
          <p:cNvSpPr txBox="1"/>
          <p:nvPr/>
        </p:nvSpPr>
        <p:spPr>
          <a:xfrm>
            <a:off x="6399981" y="4271415"/>
            <a:ext cx="25074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David Elliot </a:t>
            </a:r>
            <a:endParaRPr sz="1200"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Executive Director</a:t>
            </a:r>
            <a:b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Agile Digital</a:t>
            </a:r>
            <a:endParaRPr sz="1200"/>
          </a:p>
        </p:txBody>
      </p:sp>
      <p:pic>
        <p:nvPicPr>
          <p:cNvPr id="176" name="Google Shape;176;g15c194f2d6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97041" y="3196088"/>
            <a:ext cx="1560352" cy="1390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15c194f2d61_0_10"/>
          <p:cNvSpPr txBox="1"/>
          <p:nvPr>
            <p:ph type="title"/>
          </p:nvPr>
        </p:nvSpPr>
        <p:spPr>
          <a:xfrm>
            <a:off x="580292" y="205383"/>
            <a:ext cx="7280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lang="en-US"/>
              <a:t>Overview</a:t>
            </a:r>
            <a:endParaRPr/>
          </a:p>
        </p:txBody>
      </p:sp>
      <p:sp>
        <p:nvSpPr>
          <p:cNvPr id="182" name="Google Shape;182;g15c194f2d61_0_10"/>
          <p:cNvSpPr txBox="1"/>
          <p:nvPr/>
        </p:nvSpPr>
        <p:spPr>
          <a:xfrm>
            <a:off x="628650" y="1035400"/>
            <a:ext cx="8246400" cy="32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-292100" lvl="0" marL="292100" marR="0" rtl="0" algn="l">
              <a:spcBef>
                <a:spcPts val="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Introduction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Agile Digital &amp; Our Blockchain Story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What is Blockchain technology?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What is a Cryptocurrency?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The Social &amp; Economic Story of Blockchain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The Governance Story of Blockchain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The Environmental Story of Blockchain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What all this Means for your Career</a:t>
            </a:r>
            <a:endParaRPr sz="1200"/>
          </a:p>
          <a:p>
            <a:pPr indent="-292100" lvl="0" marL="292100" marR="0" rtl="0" algn="l">
              <a:spcBef>
                <a:spcPts val="700"/>
              </a:spcBef>
              <a:spcAft>
                <a:spcPts val="0"/>
              </a:spcAft>
              <a:buClr>
                <a:srgbClr val="00225D"/>
              </a:buClr>
              <a:buSzPts val="1600"/>
              <a:buFont typeface="Calibri"/>
              <a:buAutoNum type="arabicPeriod"/>
            </a:pPr>
            <a:r>
              <a:rPr lang="en-US" sz="16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Questions</a:t>
            </a:r>
            <a:br>
              <a:rPr lang="en-US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15c194f2d61_0_15"/>
          <p:cNvSpPr txBox="1"/>
          <p:nvPr>
            <p:ph type="title"/>
          </p:nvPr>
        </p:nvSpPr>
        <p:spPr>
          <a:xfrm>
            <a:off x="2451778" y="316025"/>
            <a:ext cx="2964300" cy="793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lang="en-US"/>
              <a:t>Introduction</a:t>
            </a:r>
            <a:endParaRPr/>
          </a:p>
        </p:txBody>
      </p:sp>
      <p:sp>
        <p:nvSpPr>
          <p:cNvPr id="188" name="Google Shape;188;g15c194f2d61_0_15"/>
          <p:cNvSpPr txBox="1"/>
          <p:nvPr/>
        </p:nvSpPr>
        <p:spPr>
          <a:xfrm>
            <a:off x="402063" y="1806128"/>
            <a:ext cx="5816700" cy="272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700"/>
              <a:buFont typeface="Arial"/>
              <a:buNone/>
            </a:pPr>
            <a:r>
              <a:rPr b="1" lang="en-US" sz="1700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David Elliot, Executive Director @ Agile Digital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002060"/>
                </a:solidFill>
                <a:latin typeface="Lato"/>
                <a:ea typeface="Lato"/>
                <a:cs typeface="Lato"/>
                <a:sym typeface="Lato"/>
              </a:rPr>
              <a:t>David spent his youth delivering digital platforms across the UK and Canada. After this he founded Australian software development consultancy, Agile Digital.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060"/>
              </a:buClr>
              <a:buSzPts val="1600"/>
              <a:buFont typeface="Arial"/>
              <a:buNone/>
            </a:pPr>
            <a:r>
              <a:rPr lang="en-US" sz="1600">
                <a:solidFill>
                  <a:srgbClr val="002060"/>
                </a:solidFill>
                <a:latin typeface="Lato"/>
                <a:ea typeface="Lato"/>
                <a:cs typeface="Lato"/>
                <a:sym typeface="Lato"/>
              </a:rPr>
              <a:t>Agile Digital brings together the best developers and software engineering methods to build big digital platforms for businesses and government.</a:t>
            </a:r>
            <a:endParaRPr sz="1200"/>
          </a:p>
        </p:txBody>
      </p:sp>
      <p:pic>
        <p:nvPicPr>
          <p:cNvPr id="189" name="Google Shape;189;g15c194f2d61_0_15"/>
          <p:cNvPicPr preferRelativeResize="0"/>
          <p:nvPr/>
        </p:nvPicPr>
        <p:blipFill rotWithShape="1">
          <a:blip r:embed="rId3">
            <a:alphaModFix/>
          </a:blip>
          <a:srcRect b="-381" l="0" r="0" t="0"/>
          <a:stretch/>
        </p:blipFill>
        <p:spPr>
          <a:xfrm>
            <a:off x="5502526" y="0"/>
            <a:ext cx="3639204" cy="5143500"/>
          </a:xfrm>
          <a:custGeom>
            <a:rect b="b" l="l" r="r" t="t"/>
            <a:pathLst>
              <a:path extrusionOk="0" h="6858000" w="3944937">
                <a:moveTo>
                  <a:pt x="0" y="0"/>
                </a:moveTo>
                <a:lnTo>
                  <a:pt x="3944937" y="0"/>
                </a:lnTo>
                <a:lnTo>
                  <a:pt x="3944937" y="6858000"/>
                </a:lnTo>
                <a:lnTo>
                  <a:pt x="3938016" y="684580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g15c194f2d61_0_2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6111" y="-6410"/>
            <a:ext cx="3018727" cy="5146704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15c194f2d61_0_21"/>
          <p:cNvSpPr txBox="1"/>
          <p:nvPr>
            <p:ph idx="1" type="body"/>
          </p:nvPr>
        </p:nvSpPr>
        <p:spPr>
          <a:xfrm>
            <a:off x="399714" y="1386739"/>
            <a:ext cx="6058200" cy="305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lnSpcReduction="1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b="1" lang="en-US" sz="1600">
                <a:latin typeface="Lato"/>
                <a:ea typeface="Lato"/>
                <a:cs typeface="Lato"/>
                <a:sym typeface="Lato"/>
              </a:rPr>
              <a:t>Agile Digital </a:t>
            </a:r>
            <a:r>
              <a:rPr lang="en-US" sz="1600">
                <a:latin typeface="Lato"/>
                <a:ea typeface="Lato"/>
                <a:cs typeface="Lato"/>
                <a:sym typeface="Lato"/>
              </a:rPr>
              <a:t>has been an Australian innovator in the application of blockchain (distributed ledger) technologies since 2017.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t/>
            </a:r>
            <a:endParaRPr sz="1400">
              <a:latin typeface="Lato"/>
              <a:ea typeface="Lato"/>
              <a:cs typeface="Lato"/>
              <a:sym typeface="Lato"/>
            </a:endParaRPr>
          </a:p>
          <a:p>
            <a:pPr indent="-292100" lvl="0" marL="2921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AutoNum type="arabicPeriod"/>
            </a:pPr>
            <a:r>
              <a:rPr b="1" lang="en-US" sz="1400">
                <a:latin typeface="Lato"/>
                <a:ea typeface="Lato"/>
                <a:cs typeface="Lato"/>
                <a:sym typeface="Lato"/>
              </a:rPr>
              <a:t>2019 – AIIA National Award Winner 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in ”Public Sector &amp; Government" </a:t>
            </a:r>
            <a:r>
              <a:rPr i="1" lang="en-US" sz="1400">
                <a:latin typeface="Lato"/>
                <a:ea typeface="Lato"/>
                <a:cs typeface="Lato"/>
                <a:sym typeface="Lato"/>
              </a:rPr>
              <a:t>and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 the </a:t>
            </a:r>
            <a:r>
              <a:rPr b="1" lang="en-US" sz="1400">
                <a:latin typeface="Lato"/>
                <a:ea typeface="Lato"/>
                <a:cs typeface="Lato"/>
                <a:sym typeface="Lato"/>
              </a:rPr>
              <a:t>Australian Blockchain Industry Award 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for "Best Government Project" with IP Australia for demonstrating supply chain provenance via Blockchain (the </a:t>
            </a:r>
            <a:r>
              <a:rPr i="1" lang="en-US" sz="1400">
                <a:latin typeface="Lato"/>
                <a:ea typeface="Lato"/>
                <a:cs typeface="Lato"/>
                <a:sym typeface="Lato"/>
              </a:rPr>
              <a:t>Smart Trade Mark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).</a:t>
            </a:r>
            <a:endParaRPr/>
          </a:p>
          <a:p>
            <a:pPr indent="-285750" lvl="0" marL="29210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AutoNum type="arabicPeriod"/>
            </a:pPr>
            <a:r>
              <a:rPr b="1" lang="en-US" sz="1400">
                <a:latin typeface="Lato"/>
                <a:ea typeface="Lato"/>
                <a:cs typeface="Lato"/>
                <a:sym typeface="Lato"/>
              </a:rPr>
              <a:t>2018 – AIIA National Award Runner-Up 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for "Big Data Innovation of the Year" with the Australian 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Commonwealth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 Department of Health for a health data research management framework backed by Blockchain.</a:t>
            </a:r>
            <a:endParaRPr/>
          </a:p>
          <a:p>
            <a:pPr indent="-285750" lvl="0" marL="2921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Calibri"/>
              <a:buAutoNum type="arabicPeriod"/>
            </a:pPr>
            <a:r>
              <a:rPr b="1" lang="en-US" sz="1400">
                <a:latin typeface="Lato"/>
                <a:ea typeface="Lato"/>
                <a:cs typeface="Lato"/>
                <a:sym typeface="Lato"/>
              </a:rPr>
              <a:t>2017 – International Award Winner at Asia-Pacific Economic Cooperation (APEC) Trade Ministers' Summit </a:t>
            </a:r>
            <a:r>
              <a:rPr lang="en-US" sz="1400">
                <a:latin typeface="Lato"/>
                <a:ea typeface="Lato"/>
                <a:cs typeface="Lato"/>
                <a:sym typeface="Lato"/>
              </a:rPr>
              <a:t>for the application of Blockchain to international supply chain integrity.</a:t>
            </a:r>
            <a:endParaRPr sz="14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96" name="Google Shape;196;g15c194f2d61_0_21"/>
          <p:cNvSpPr txBox="1"/>
          <p:nvPr>
            <p:ph type="title"/>
          </p:nvPr>
        </p:nvSpPr>
        <p:spPr>
          <a:xfrm>
            <a:off x="1189545" y="304846"/>
            <a:ext cx="5300700" cy="8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en-US"/>
              <a:t>Our Blockchain Story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5c194f2d61_0_27"/>
          <p:cNvSpPr txBox="1"/>
          <p:nvPr>
            <p:ph type="title"/>
          </p:nvPr>
        </p:nvSpPr>
        <p:spPr>
          <a:xfrm>
            <a:off x="2277144" y="314711"/>
            <a:ext cx="4609500" cy="504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lang="en-US"/>
              <a:t>What is a Blockchain / DLT?</a:t>
            </a:r>
            <a:endParaRPr/>
          </a:p>
        </p:txBody>
      </p:sp>
      <p:sp>
        <p:nvSpPr>
          <p:cNvPr id="202" name="Google Shape;202;g15c194f2d61_0_27"/>
          <p:cNvSpPr txBox="1"/>
          <p:nvPr/>
        </p:nvSpPr>
        <p:spPr>
          <a:xfrm>
            <a:off x="2780881" y="908939"/>
            <a:ext cx="5967300" cy="146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25D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A Blockchain is a technology that can serve to maintain a ledger of financial information and govern the transfer of asset ownership in a safe and verifiable manner.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225D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This technology is special because the ledger is governed by </a:t>
            </a:r>
            <a:r>
              <a:rPr i="1"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consensus</a:t>
            </a:r>
            <a:r>
              <a:rPr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(rather than a central party) and the assets it records ownership for are </a:t>
            </a:r>
            <a:r>
              <a:rPr i="1"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digital assets</a:t>
            </a:r>
            <a:r>
              <a:rPr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.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225D"/>
              </a:buClr>
              <a:buSzPts val="1200"/>
              <a:buFont typeface="Arial"/>
              <a:buNone/>
            </a:pPr>
            <a:r>
              <a:rPr i="1" lang="en-US" sz="12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Blockchain/DLT technologies offer benefits to business and the economy broader than just cryptocurrencies. You can think of this space as the “Internet of Trust”</a:t>
            </a:r>
            <a:endParaRPr sz="1200"/>
          </a:p>
        </p:txBody>
      </p:sp>
      <p:sp>
        <p:nvSpPr>
          <p:cNvPr id="203" name="Google Shape;203;g15c194f2d61_0_27"/>
          <p:cNvSpPr/>
          <p:nvPr/>
        </p:nvSpPr>
        <p:spPr>
          <a:xfrm>
            <a:off x="451338" y="897868"/>
            <a:ext cx="2103900" cy="3790500"/>
          </a:xfrm>
          <a:prstGeom prst="rect">
            <a:avLst/>
          </a:prstGeom>
          <a:solidFill>
            <a:srgbClr val="00BDBF"/>
          </a:solidFill>
          <a:ln>
            <a:noFill/>
          </a:ln>
        </p:spPr>
        <p:txBody>
          <a:bodyPr anchorCtr="0" anchor="ctr" bIns="39550" lIns="79125" spcFirstLastPara="1" rIns="79125" wrap="square" tIns="395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g15c194f2d61_0_27"/>
          <p:cNvSpPr txBox="1"/>
          <p:nvPr/>
        </p:nvSpPr>
        <p:spPr>
          <a:xfrm>
            <a:off x="1603205" y="503978"/>
            <a:ext cx="922800" cy="14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700">
                <a:solidFill>
                  <a:srgbClr val="00225D"/>
                </a:solidFill>
                <a:latin typeface="Arial Black"/>
                <a:ea typeface="Arial Black"/>
                <a:cs typeface="Arial Black"/>
                <a:sym typeface="Arial Black"/>
              </a:rPr>
              <a:t>”</a:t>
            </a:r>
            <a:endParaRPr sz="1200"/>
          </a:p>
        </p:txBody>
      </p:sp>
      <p:sp>
        <p:nvSpPr>
          <p:cNvPr id="205" name="Google Shape;205;g15c194f2d61_0_27"/>
          <p:cNvSpPr txBox="1"/>
          <p:nvPr/>
        </p:nvSpPr>
        <p:spPr>
          <a:xfrm>
            <a:off x="420324" y="1099093"/>
            <a:ext cx="2074500" cy="29505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There are a wide variety of Distributed Ledger Technologies &amp; services that offer value beyond cryptocurrencies, including:</a:t>
            </a:r>
            <a:endParaRPr sz="1200"/>
          </a:p>
          <a:p>
            <a:pPr indent="-152400" lvl="0" marL="152400" marR="0" rtl="0" algn="l"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b="1"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Ethereum</a:t>
            </a:r>
            <a:r>
              <a:rPr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– offers ‘solidity’ smart contracts. Recently moved to ‘proof of stake’ mining to reduce environmental impact.</a:t>
            </a:r>
            <a:endParaRPr sz="1200"/>
          </a:p>
          <a:p>
            <a:pPr indent="-152400" lvl="0" marL="152400" marR="0" rtl="0" algn="l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b="1"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NFTs</a:t>
            </a:r>
            <a:r>
              <a:rPr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– the utility of digital assets. </a:t>
            </a:r>
            <a:endParaRPr sz="1200"/>
          </a:p>
          <a:p>
            <a:pPr indent="-152400" lvl="0" marL="152400" marR="0" rtl="0" algn="l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Char char="•"/>
            </a:pPr>
            <a:r>
              <a:rPr b="1"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Zero Knowledge Proofs</a:t>
            </a:r>
            <a:r>
              <a:rPr i="1" lang="en-US"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- Obfuscate confidential data that can still be validated.</a:t>
            </a:r>
            <a:endParaRPr sz="1200"/>
          </a:p>
          <a:p>
            <a:pPr indent="0" lvl="0" marL="0" marR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i="1" sz="9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206" name="Google Shape;206;g15c194f2d61_0_27"/>
          <p:cNvGrpSpPr/>
          <p:nvPr/>
        </p:nvGrpSpPr>
        <p:grpSpPr>
          <a:xfrm>
            <a:off x="2843254" y="2430695"/>
            <a:ext cx="2763369" cy="1459273"/>
            <a:chOff x="3111644" y="3378012"/>
            <a:chExt cx="2993575" cy="1945697"/>
          </a:xfrm>
        </p:grpSpPr>
        <p:sp>
          <p:nvSpPr>
            <p:cNvPr id="207" name="Google Shape;207;g15c194f2d61_0_27"/>
            <p:cNvSpPr txBox="1"/>
            <p:nvPr/>
          </p:nvSpPr>
          <p:spPr>
            <a:xfrm>
              <a:off x="3111644" y="3378012"/>
              <a:ext cx="752100" cy="5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01</a:t>
              </a:r>
              <a:endParaRPr b="1" sz="2800">
                <a:solidFill>
                  <a:srgbClr val="00A8DE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  <p:sp>
          <p:nvSpPr>
            <p:cNvPr id="208" name="Google Shape;208;g15c194f2d61_0_27"/>
            <p:cNvSpPr txBox="1"/>
            <p:nvPr/>
          </p:nvSpPr>
          <p:spPr>
            <a:xfrm>
              <a:off x="3653019" y="3439567"/>
              <a:ext cx="22905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343941"/>
                  </a:solidFill>
                  <a:latin typeface="Lato"/>
                  <a:ea typeface="Lato"/>
                  <a:cs typeface="Lato"/>
                  <a:sym typeface="Lato"/>
                </a:rPr>
                <a:t>DIGITAL IDENTITY</a:t>
              </a:r>
              <a:endParaRPr sz="1200"/>
            </a:p>
          </p:txBody>
        </p:sp>
        <p:sp>
          <p:nvSpPr>
            <p:cNvPr id="209" name="Google Shape;209;g15c194f2d61_0_27"/>
            <p:cNvSpPr txBox="1"/>
            <p:nvPr/>
          </p:nvSpPr>
          <p:spPr>
            <a:xfrm>
              <a:off x="3653019" y="3728309"/>
              <a:ext cx="2452200" cy="159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A </a:t>
              </a:r>
              <a:r>
                <a:rPr b="1" i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verifiable </a:t>
              </a: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marketplace needs: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a) Decentralised identifiers (DIDs)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b) Vendor/Supplier Reputation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c) Non-Repudiation of Transactions</a:t>
              </a:r>
              <a:endParaRPr sz="1200"/>
            </a:p>
          </p:txBody>
        </p:sp>
      </p:grpSp>
      <p:grpSp>
        <p:nvGrpSpPr>
          <p:cNvPr id="210" name="Google Shape;210;g15c194f2d61_0_27"/>
          <p:cNvGrpSpPr/>
          <p:nvPr/>
        </p:nvGrpSpPr>
        <p:grpSpPr>
          <a:xfrm>
            <a:off x="5926409" y="2409308"/>
            <a:ext cx="2967202" cy="1225694"/>
            <a:chOff x="3111643" y="3349497"/>
            <a:chExt cx="3214388" cy="1634258"/>
          </a:xfrm>
        </p:grpSpPr>
        <p:sp>
          <p:nvSpPr>
            <p:cNvPr id="211" name="Google Shape;211;g15c194f2d61_0_27"/>
            <p:cNvSpPr txBox="1"/>
            <p:nvPr/>
          </p:nvSpPr>
          <p:spPr>
            <a:xfrm>
              <a:off x="3111643" y="3349497"/>
              <a:ext cx="752100" cy="5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03</a:t>
              </a:r>
              <a:endParaRPr b="1" sz="2800">
                <a:solidFill>
                  <a:srgbClr val="00A8DE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  <p:sp>
          <p:nvSpPr>
            <p:cNvPr id="212" name="Google Shape;212;g15c194f2d61_0_27"/>
            <p:cNvSpPr txBox="1"/>
            <p:nvPr/>
          </p:nvSpPr>
          <p:spPr>
            <a:xfrm>
              <a:off x="3642831" y="3410455"/>
              <a:ext cx="23091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343941"/>
                  </a:solidFill>
                  <a:latin typeface="Lato"/>
                  <a:ea typeface="Lato"/>
                  <a:cs typeface="Lato"/>
                  <a:sym typeface="Lato"/>
                </a:rPr>
                <a:t>OPEN STANDARDS</a:t>
              </a:r>
              <a:endParaRPr sz="1200"/>
            </a:p>
          </p:txBody>
        </p:sp>
        <p:sp>
          <p:nvSpPr>
            <p:cNvPr id="213" name="Google Shape;213;g15c194f2d61_0_27"/>
            <p:cNvSpPr txBox="1"/>
            <p:nvPr/>
          </p:nvSpPr>
          <p:spPr>
            <a:xfrm>
              <a:off x="3642831" y="3709355"/>
              <a:ext cx="2683200" cy="12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A </a:t>
              </a:r>
              <a:r>
                <a:rPr b="1" i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global</a:t>
              </a: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 marketplace needs: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a) Distributed Rules of Consensus</a:t>
              </a:r>
              <a:b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b) Common Data Standards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c) Shared &amp; Permissioned Protocols</a:t>
              </a:r>
              <a:endParaRPr sz="1200"/>
            </a:p>
          </p:txBody>
        </p:sp>
      </p:grpSp>
      <p:grpSp>
        <p:nvGrpSpPr>
          <p:cNvPr id="214" name="Google Shape;214;g15c194f2d61_0_27"/>
          <p:cNvGrpSpPr/>
          <p:nvPr/>
        </p:nvGrpSpPr>
        <p:grpSpPr>
          <a:xfrm>
            <a:off x="2843254" y="3534873"/>
            <a:ext cx="3163810" cy="1218523"/>
            <a:chOff x="3111644" y="3378012"/>
            <a:chExt cx="3427375" cy="1624697"/>
          </a:xfrm>
        </p:grpSpPr>
        <p:sp>
          <p:nvSpPr>
            <p:cNvPr id="215" name="Google Shape;215;g15c194f2d61_0_27"/>
            <p:cNvSpPr txBox="1"/>
            <p:nvPr/>
          </p:nvSpPr>
          <p:spPr>
            <a:xfrm>
              <a:off x="3111644" y="3378012"/>
              <a:ext cx="752100" cy="5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02</a:t>
              </a:r>
              <a:endParaRPr b="1" sz="2800">
                <a:solidFill>
                  <a:srgbClr val="00A8DE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  <p:sp>
          <p:nvSpPr>
            <p:cNvPr id="216" name="Google Shape;216;g15c194f2d61_0_27"/>
            <p:cNvSpPr txBox="1"/>
            <p:nvPr/>
          </p:nvSpPr>
          <p:spPr>
            <a:xfrm>
              <a:off x="3653019" y="3439567"/>
              <a:ext cx="28860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343941"/>
                  </a:solidFill>
                  <a:latin typeface="Lato"/>
                  <a:ea typeface="Lato"/>
                  <a:cs typeface="Lato"/>
                  <a:sym typeface="Lato"/>
                </a:rPr>
                <a:t>RECORD KEEPING</a:t>
              </a:r>
              <a:endParaRPr sz="1200"/>
            </a:p>
          </p:txBody>
        </p:sp>
        <p:sp>
          <p:nvSpPr>
            <p:cNvPr id="217" name="Google Shape;217;g15c194f2d61_0_27"/>
            <p:cNvSpPr txBox="1"/>
            <p:nvPr/>
          </p:nvSpPr>
          <p:spPr>
            <a:xfrm>
              <a:off x="3653019" y="3728309"/>
              <a:ext cx="2524500" cy="12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An  </a:t>
              </a:r>
              <a:r>
                <a:rPr b="1" i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auditable </a:t>
              </a: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marketplace needs: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a) Assurance of Data Integrity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b) History of (all) Transactions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595959"/>
                  </a:solidFill>
                  <a:latin typeface="Lato"/>
                  <a:ea typeface="Lato"/>
                  <a:cs typeface="Lato"/>
                  <a:sym typeface="Lato"/>
                </a:rPr>
                <a:t>c) Distributed Custodianship</a:t>
              </a:r>
              <a:endParaRPr sz="1200"/>
            </a:p>
          </p:txBody>
        </p:sp>
      </p:grpSp>
      <p:grpSp>
        <p:nvGrpSpPr>
          <p:cNvPr id="218" name="Google Shape;218;g15c194f2d61_0_27"/>
          <p:cNvGrpSpPr/>
          <p:nvPr/>
        </p:nvGrpSpPr>
        <p:grpSpPr>
          <a:xfrm>
            <a:off x="5926410" y="3534873"/>
            <a:ext cx="2976605" cy="1207462"/>
            <a:chOff x="3111644" y="3378012"/>
            <a:chExt cx="3224575" cy="1609949"/>
          </a:xfrm>
        </p:grpSpPr>
        <p:sp>
          <p:nvSpPr>
            <p:cNvPr id="219" name="Google Shape;219;g15c194f2d61_0_27"/>
            <p:cNvSpPr txBox="1"/>
            <p:nvPr/>
          </p:nvSpPr>
          <p:spPr>
            <a:xfrm>
              <a:off x="3111644" y="3378012"/>
              <a:ext cx="752100" cy="537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21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04</a:t>
              </a:r>
              <a:endParaRPr b="1" sz="2800">
                <a:solidFill>
                  <a:srgbClr val="00A8DE"/>
                </a:solidFill>
                <a:latin typeface="Lato Black"/>
                <a:ea typeface="Lato Black"/>
                <a:cs typeface="Lato Black"/>
                <a:sym typeface="Lato Black"/>
              </a:endParaRPr>
            </a:p>
          </p:txBody>
        </p:sp>
        <p:sp>
          <p:nvSpPr>
            <p:cNvPr id="220" name="Google Shape;220;g15c194f2d61_0_27"/>
            <p:cNvSpPr txBox="1"/>
            <p:nvPr/>
          </p:nvSpPr>
          <p:spPr>
            <a:xfrm>
              <a:off x="3653019" y="3439567"/>
              <a:ext cx="2309100" cy="393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343941"/>
                  </a:solidFill>
                  <a:latin typeface="Lato"/>
                  <a:ea typeface="Lato"/>
                  <a:cs typeface="Lato"/>
                  <a:sym typeface="Lato"/>
                </a:rPr>
                <a:t>SMART CONTRACTS</a:t>
              </a:r>
              <a:endParaRPr sz="1200"/>
            </a:p>
          </p:txBody>
        </p:sp>
        <p:sp>
          <p:nvSpPr>
            <p:cNvPr id="221" name="Google Shape;221;g15c194f2d61_0_27"/>
            <p:cNvSpPr txBox="1"/>
            <p:nvPr/>
          </p:nvSpPr>
          <p:spPr>
            <a:xfrm>
              <a:off x="3653019" y="3713561"/>
              <a:ext cx="2683200" cy="127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A </a:t>
              </a:r>
              <a:r>
                <a:rPr b="1" i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scalable</a:t>
              </a: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 marketplace needs: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a) Real-Time Action</a:t>
              </a:r>
              <a:b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b) Rewards for Reliability</a:t>
              </a:r>
              <a:endParaRPr sz="1200"/>
            </a:p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rgbClr val="3F3F3F"/>
                  </a:solidFill>
                  <a:latin typeface="Lato"/>
                  <a:ea typeface="Lato"/>
                  <a:cs typeface="Lato"/>
                  <a:sym typeface="Lato"/>
                </a:rPr>
                <a:t>c) Oracles!</a:t>
              </a:r>
              <a:endParaRPr sz="120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5c194f2d61_0_51"/>
          <p:cNvSpPr txBox="1"/>
          <p:nvPr>
            <p:ph type="title"/>
          </p:nvPr>
        </p:nvSpPr>
        <p:spPr>
          <a:xfrm>
            <a:off x="677158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ct val="100000"/>
              <a:buFont typeface="Arial"/>
              <a:buNone/>
            </a:pPr>
            <a:r>
              <a:rPr lang="en-US"/>
              <a:t>What is a Cryptocurrency?</a:t>
            </a:r>
            <a:endParaRPr/>
          </a:p>
        </p:txBody>
      </p:sp>
      <p:sp>
        <p:nvSpPr>
          <p:cNvPr id="227" name="Google Shape;227;g15c194f2d61_0_51"/>
          <p:cNvSpPr txBox="1"/>
          <p:nvPr/>
        </p:nvSpPr>
        <p:spPr>
          <a:xfrm>
            <a:off x="722719" y="4110975"/>
            <a:ext cx="8421300" cy="6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CRYPTOCURRENCY – a cryptographic technology that exhibits the nature of (and </a:t>
            </a:r>
            <a:r>
              <a:rPr b="1" i="1" lang="en-US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ideally</a:t>
            </a:r>
            <a:r>
              <a:rPr b="1" lang="en-US" sz="19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 the uses of) a currency in the digital world.</a:t>
            </a:r>
            <a:endParaRPr sz="1200"/>
          </a:p>
        </p:txBody>
      </p:sp>
      <p:sp>
        <p:nvSpPr>
          <p:cNvPr id="228" name="Google Shape;228;g15c194f2d61_0_51"/>
          <p:cNvSpPr txBox="1"/>
          <p:nvPr/>
        </p:nvSpPr>
        <p:spPr>
          <a:xfrm>
            <a:off x="507235" y="916067"/>
            <a:ext cx="25875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USES OF A  CURRENCY</a:t>
            </a:r>
            <a:endParaRPr sz="1200"/>
          </a:p>
        </p:txBody>
      </p:sp>
      <p:sp>
        <p:nvSpPr>
          <p:cNvPr id="229" name="Google Shape;229;g15c194f2d61_0_51"/>
          <p:cNvSpPr txBox="1"/>
          <p:nvPr/>
        </p:nvSpPr>
        <p:spPr>
          <a:xfrm>
            <a:off x="462102" y="1339804"/>
            <a:ext cx="3903900" cy="188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-387350" lvl="0" marL="3937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Store of Value 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a currency can be used to store value over time.</a:t>
            </a:r>
            <a:endParaRPr sz="1200"/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Medium of Exchange 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a currency can be used in exchange for goods or services.</a:t>
            </a:r>
            <a:endParaRPr sz="1200"/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Unit of Account 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can be used to settle a debt with a regulatory authority.</a:t>
            </a:r>
            <a:endParaRPr sz="1200"/>
          </a:p>
        </p:txBody>
      </p:sp>
      <p:cxnSp>
        <p:nvCxnSpPr>
          <p:cNvPr id="230" name="Google Shape;230;g15c194f2d61_0_51"/>
          <p:cNvCxnSpPr/>
          <p:nvPr/>
        </p:nvCxnSpPr>
        <p:spPr>
          <a:xfrm>
            <a:off x="594378" y="1194641"/>
            <a:ext cx="2384100" cy="0"/>
          </a:xfrm>
          <a:prstGeom prst="straightConnector1">
            <a:avLst/>
          </a:prstGeom>
          <a:noFill/>
          <a:ln cap="flat" cmpd="sng" w="31750">
            <a:solidFill>
              <a:srgbClr val="00A8DE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1" name="Google Shape;231;g15c194f2d61_0_51"/>
          <p:cNvSpPr txBox="1"/>
          <p:nvPr/>
        </p:nvSpPr>
        <p:spPr>
          <a:xfrm>
            <a:off x="4538370" y="903974"/>
            <a:ext cx="2844900" cy="60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NATURE OF A CURRENCY</a:t>
            </a:r>
            <a:endParaRPr sz="1200"/>
          </a:p>
        </p:txBody>
      </p:sp>
      <p:sp>
        <p:nvSpPr>
          <p:cNvPr id="232" name="Google Shape;232;g15c194f2d61_0_51"/>
          <p:cNvSpPr txBox="1"/>
          <p:nvPr/>
        </p:nvSpPr>
        <p:spPr>
          <a:xfrm>
            <a:off x="4501662" y="1311946"/>
            <a:ext cx="4317300" cy="272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-387350" lvl="0" marL="3937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Durable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– </a:t>
            </a:r>
            <a:r>
              <a:rPr b="1" lang="en-US" sz="1400">
                <a:solidFill>
                  <a:srgbClr val="00225D"/>
                </a:solidFill>
                <a:latin typeface="Arial"/>
                <a:ea typeface="Arial"/>
                <a:cs typeface="Arial"/>
                <a:sym typeface="Arial"/>
              </a:rPr>
              <a:t>lasts for a long time.</a:t>
            </a:r>
            <a:endParaRPr sz="1400">
              <a:solidFill>
                <a:srgbClr val="00225D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Divisible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big units can be divided into smaller units.</a:t>
            </a:r>
            <a:endParaRPr sz="1200"/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Portable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easily transported from A to B.</a:t>
            </a:r>
            <a:endParaRPr sz="1200"/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Fungible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– 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tokens of the same value are interchangeable (treated the same).</a:t>
            </a:r>
            <a:endParaRPr sz="1200"/>
          </a:p>
          <a:p>
            <a:pPr indent="-387350" lvl="0" marL="393700" marR="0" rtl="0" algn="l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00A8DE"/>
              </a:buClr>
              <a:buSzPts val="1700"/>
              <a:buFont typeface="Calibri"/>
              <a:buAutoNum type="arabicPeriod"/>
            </a:pPr>
            <a:r>
              <a:rPr b="1" lang="en-US" sz="1400">
                <a:solidFill>
                  <a:srgbClr val="00A8DE"/>
                </a:solidFill>
                <a:latin typeface="Lato"/>
                <a:ea typeface="Lato"/>
                <a:cs typeface="Lato"/>
                <a:sym typeface="Lato"/>
              </a:rPr>
              <a:t>Limited</a:t>
            </a:r>
            <a:r>
              <a:rPr b="1"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–</a:t>
            </a:r>
            <a:r>
              <a:rPr lang="en-US" sz="1400">
                <a:solidFill>
                  <a:srgbClr val="00225D"/>
                </a:solidFill>
                <a:latin typeface="Lato"/>
                <a:ea typeface="Lato"/>
                <a:cs typeface="Lato"/>
                <a:sym typeface="Lato"/>
              </a:rPr>
              <a:t> supply is constrained, and tokens are very hard to counterfeit.</a:t>
            </a:r>
            <a:endParaRPr sz="1400">
              <a:solidFill>
                <a:srgbClr val="00225D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233" name="Google Shape;233;g15c194f2d61_0_51"/>
          <p:cNvCxnSpPr/>
          <p:nvPr/>
        </p:nvCxnSpPr>
        <p:spPr>
          <a:xfrm>
            <a:off x="4625512" y="1182548"/>
            <a:ext cx="2602200" cy="0"/>
          </a:xfrm>
          <a:prstGeom prst="straightConnector1">
            <a:avLst/>
          </a:prstGeom>
          <a:noFill/>
          <a:ln cap="flat" cmpd="sng" w="31750">
            <a:solidFill>
              <a:srgbClr val="00A8DE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15c194f2d61_0_62"/>
          <p:cNvSpPr txBox="1"/>
          <p:nvPr>
            <p:ph type="title"/>
          </p:nvPr>
        </p:nvSpPr>
        <p:spPr>
          <a:xfrm>
            <a:off x="580292" y="205383"/>
            <a:ext cx="7280100" cy="745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lang="en-US"/>
              <a:t>The Social &amp; Economic Story</a:t>
            </a:r>
            <a:endParaRPr/>
          </a:p>
        </p:txBody>
      </p:sp>
      <p:grpSp>
        <p:nvGrpSpPr>
          <p:cNvPr id="239" name="Google Shape;239;g15c194f2d61_0_62"/>
          <p:cNvGrpSpPr/>
          <p:nvPr/>
        </p:nvGrpSpPr>
        <p:grpSpPr>
          <a:xfrm>
            <a:off x="553060" y="1274663"/>
            <a:ext cx="2626146" cy="2992067"/>
            <a:chOff x="661757" y="1854926"/>
            <a:chExt cx="2609446" cy="3117061"/>
          </a:xfrm>
        </p:grpSpPr>
        <p:sp>
          <p:nvSpPr>
            <p:cNvPr id="240" name="Google Shape;240;g15c194f2d61_0_62"/>
            <p:cNvSpPr txBox="1"/>
            <p:nvPr/>
          </p:nvSpPr>
          <p:spPr>
            <a:xfrm>
              <a:off x="661758" y="1854926"/>
              <a:ext cx="1358400" cy="77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01</a:t>
              </a:r>
              <a:endParaRPr sz="1200"/>
            </a:p>
          </p:txBody>
        </p:sp>
        <p:sp>
          <p:nvSpPr>
            <p:cNvPr id="241" name="Google Shape;241;g15c194f2d61_0_62"/>
            <p:cNvSpPr txBox="1"/>
            <p:nvPr/>
          </p:nvSpPr>
          <p:spPr>
            <a:xfrm>
              <a:off x="661757" y="2775246"/>
              <a:ext cx="2419500" cy="532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WHY WAS </a:t>
              </a:r>
              <a:r>
                <a:rPr b="1" lang="en-US">
                  <a:solidFill>
                    <a:srgbClr val="00A8DE"/>
                  </a:solidFill>
                </a:rPr>
                <a:t>BITCOIN</a:t>
              </a: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 FOUNDED?</a:t>
              </a:r>
              <a:endParaRPr sz="1200"/>
            </a:p>
          </p:txBody>
        </p:sp>
        <p:sp>
          <p:nvSpPr>
            <p:cNvPr id="242" name="Google Shape;242;g15c194f2d61_0_62"/>
            <p:cNvSpPr txBox="1"/>
            <p:nvPr/>
          </p:nvSpPr>
          <p:spPr>
            <a:xfrm>
              <a:off x="686403" y="3514287"/>
              <a:ext cx="2584800" cy="1457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228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‘Satoshi Nakamoto’ founded Bitcoin is response to the 2008 financial crisis as an alternative to central banking. The Genesis Block referenced an article about banking bailout.</a:t>
              </a:r>
              <a:endParaRPr sz="1200"/>
            </a:p>
          </p:txBody>
        </p:sp>
      </p:grpSp>
      <p:grpSp>
        <p:nvGrpSpPr>
          <p:cNvPr id="243" name="Google Shape;243;g15c194f2d61_0_62"/>
          <p:cNvGrpSpPr/>
          <p:nvPr/>
        </p:nvGrpSpPr>
        <p:grpSpPr>
          <a:xfrm>
            <a:off x="3339306" y="1282610"/>
            <a:ext cx="2611043" cy="2315155"/>
            <a:chOff x="700318" y="1863165"/>
            <a:chExt cx="2594439" cy="2419685"/>
          </a:xfrm>
        </p:grpSpPr>
        <p:sp>
          <p:nvSpPr>
            <p:cNvPr id="244" name="Google Shape;244;g15c194f2d61_0_62"/>
            <p:cNvSpPr txBox="1"/>
            <p:nvPr/>
          </p:nvSpPr>
          <p:spPr>
            <a:xfrm>
              <a:off x="709958" y="1863165"/>
              <a:ext cx="1358400" cy="77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02</a:t>
              </a:r>
              <a:endParaRPr sz="1200"/>
            </a:p>
          </p:txBody>
        </p:sp>
        <p:sp>
          <p:nvSpPr>
            <p:cNvPr id="245" name="Google Shape;245;g15c194f2d61_0_62"/>
            <p:cNvSpPr txBox="1"/>
            <p:nvPr/>
          </p:nvSpPr>
          <p:spPr>
            <a:xfrm>
              <a:off x="709957" y="2784628"/>
              <a:ext cx="2584800" cy="75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IS FINANCIAL AUTONOMY / </a:t>
              </a:r>
              <a:r>
                <a:rPr b="1" lang="en-US">
                  <a:solidFill>
                    <a:srgbClr val="00A8DE"/>
                  </a:solidFill>
                </a:rPr>
                <a:t>ANONYMITY</a:t>
              </a: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 A HUMAN RIGHT?</a:t>
              </a:r>
              <a:endParaRPr sz="1200"/>
            </a:p>
          </p:txBody>
        </p:sp>
        <p:sp>
          <p:nvSpPr>
            <p:cNvPr id="246" name="Google Shape;246;g15c194f2d61_0_62"/>
            <p:cNvSpPr txBox="1"/>
            <p:nvPr/>
          </p:nvSpPr>
          <p:spPr>
            <a:xfrm>
              <a:off x="700318" y="3531950"/>
              <a:ext cx="2584800" cy="750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228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Should we be able to spend our money without restrictions or surveillance?</a:t>
              </a:r>
              <a:endPara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47" name="Google Shape;247;g15c194f2d61_0_62"/>
          <p:cNvGrpSpPr/>
          <p:nvPr/>
        </p:nvGrpSpPr>
        <p:grpSpPr>
          <a:xfrm>
            <a:off x="6163961" y="1274625"/>
            <a:ext cx="2650858" cy="2084404"/>
            <a:chOff x="681037" y="1854926"/>
            <a:chExt cx="2634000" cy="2177606"/>
          </a:xfrm>
        </p:grpSpPr>
        <p:sp>
          <p:nvSpPr>
            <p:cNvPr id="248" name="Google Shape;248;g15c194f2d61_0_62"/>
            <p:cNvSpPr txBox="1"/>
            <p:nvPr/>
          </p:nvSpPr>
          <p:spPr>
            <a:xfrm>
              <a:off x="681038" y="1854926"/>
              <a:ext cx="1358400" cy="77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03</a:t>
              </a:r>
              <a:endParaRPr sz="1200"/>
            </a:p>
          </p:txBody>
        </p:sp>
        <p:sp>
          <p:nvSpPr>
            <p:cNvPr id="249" name="Google Shape;249;g15c194f2d61_0_62"/>
            <p:cNvSpPr txBox="1"/>
            <p:nvPr/>
          </p:nvSpPr>
          <p:spPr>
            <a:xfrm>
              <a:off x="681037" y="2775952"/>
              <a:ext cx="2384700" cy="759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HOW CAN A TECHNOLOGY CHANGE SOCIETY?</a:t>
              </a:r>
              <a:endParaRPr sz="1200"/>
            </a:p>
          </p:txBody>
        </p:sp>
        <p:sp>
          <p:nvSpPr>
            <p:cNvPr id="250" name="Google Shape;250;g15c194f2d61_0_62"/>
            <p:cNvSpPr txBox="1"/>
            <p:nvPr/>
          </p:nvSpPr>
          <p:spPr>
            <a:xfrm>
              <a:off x="681037" y="3518932"/>
              <a:ext cx="2634000" cy="513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228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Some technologies change the way society itself works...</a:t>
              </a:r>
              <a:endParaRPr sz="1200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5c194f2d61_0_78"/>
          <p:cNvSpPr txBox="1"/>
          <p:nvPr/>
        </p:nvSpPr>
        <p:spPr>
          <a:xfrm>
            <a:off x="2480604" y="1233979"/>
            <a:ext cx="1854600" cy="9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Sight</a:t>
            </a:r>
            <a:endParaRPr sz="1200"/>
          </a:p>
          <a:p>
            <a:pPr indent="0" lvl="0" marL="0" marR="0" rtl="0" algn="ctr">
              <a:lnSpc>
                <a:spcPct val="12272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advise on our client’s best digital future by seeing what others often can’t see.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g15c194f2d61_0_78"/>
          <p:cNvSpPr txBox="1"/>
          <p:nvPr/>
        </p:nvSpPr>
        <p:spPr>
          <a:xfrm>
            <a:off x="5396572" y="1688429"/>
            <a:ext cx="13017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Sustainable Foundations</a:t>
            </a:r>
            <a:endParaRPr sz="1200"/>
          </a:p>
          <a:p>
            <a:pPr indent="0" lvl="0" marL="0" marR="0" rtl="0" algn="ctr">
              <a:lnSpc>
                <a:spcPct val="12272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build sustainable futures by engaging to uplift people, methods, and methodology.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g15c194f2d61_0_78"/>
          <p:cNvSpPr txBox="1"/>
          <p:nvPr/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b="1" i="0" lang="en-US" sz="2400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rPr>
              <a:t>The Governance Story</a:t>
            </a:r>
            <a:endParaRPr sz="1200"/>
          </a:p>
        </p:txBody>
      </p:sp>
      <p:grpSp>
        <p:nvGrpSpPr>
          <p:cNvPr id="258" name="Google Shape;258;g15c194f2d61_0_78"/>
          <p:cNvGrpSpPr/>
          <p:nvPr/>
        </p:nvGrpSpPr>
        <p:grpSpPr>
          <a:xfrm>
            <a:off x="539766" y="1280939"/>
            <a:ext cx="2717274" cy="2215166"/>
            <a:chOff x="658313" y="1854926"/>
            <a:chExt cx="2612763" cy="2027612"/>
          </a:xfrm>
        </p:grpSpPr>
        <p:sp>
          <p:nvSpPr>
            <p:cNvPr id="259" name="Google Shape;259;g15c194f2d61_0_78"/>
            <p:cNvSpPr txBox="1"/>
            <p:nvPr/>
          </p:nvSpPr>
          <p:spPr>
            <a:xfrm>
              <a:off x="681038" y="1854926"/>
              <a:ext cx="1358400" cy="67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01</a:t>
              </a:r>
              <a:endParaRPr sz="1200"/>
            </a:p>
          </p:txBody>
        </p:sp>
        <p:sp>
          <p:nvSpPr>
            <p:cNvPr id="260" name="Google Shape;260;g15c194f2d61_0_78"/>
            <p:cNvSpPr txBox="1"/>
            <p:nvPr/>
          </p:nvSpPr>
          <p:spPr>
            <a:xfrm>
              <a:off x="658313" y="2579502"/>
              <a:ext cx="2279700" cy="66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WHY DECENTRALISATION IS A BIG DEAL</a:t>
              </a:r>
              <a:endParaRPr sz="1200"/>
            </a:p>
          </p:txBody>
        </p:sp>
        <p:sp>
          <p:nvSpPr>
            <p:cNvPr id="261" name="Google Shape;261;g15c194f2d61_0_78"/>
            <p:cNvSpPr txBox="1"/>
            <p:nvPr/>
          </p:nvSpPr>
          <p:spPr>
            <a:xfrm>
              <a:off x="686276" y="3244438"/>
              <a:ext cx="2584800" cy="63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323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The way economic systems can be governed without a central authority is key to understand</a:t>
              </a:r>
              <a:r>
                <a:rPr lang="en-US" sz="1100">
                  <a:solidFill>
                    <a:srgbClr val="7C8696"/>
                  </a:solidFill>
                  <a:latin typeface="Lato"/>
                  <a:ea typeface="Lato"/>
                  <a:cs typeface="Lato"/>
                  <a:sym typeface="Lato"/>
                </a:rPr>
                <a:t>.</a:t>
              </a:r>
              <a:endParaRPr sz="1200"/>
            </a:p>
          </p:txBody>
        </p:sp>
      </p:grpSp>
      <p:grpSp>
        <p:nvGrpSpPr>
          <p:cNvPr id="262" name="Google Shape;262;g15c194f2d61_0_78"/>
          <p:cNvGrpSpPr/>
          <p:nvPr/>
        </p:nvGrpSpPr>
        <p:grpSpPr>
          <a:xfrm>
            <a:off x="3346073" y="1280838"/>
            <a:ext cx="2395702" cy="2446831"/>
            <a:chOff x="743091" y="1854926"/>
            <a:chExt cx="2595279" cy="2325001"/>
          </a:xfrm>
        </p:grpSpPr>
        <p:sp>
          <p:nvSpPr>
            <p:cNvPr id="263" name="Google Shape;263;g15c194f2d61_0_78"/>
            <p:cNvSpPr txBox="1"/>
            <p:nvPr/>
          </p:nvSpPr>
          <p:spPr>
            <a:xfrm>
              <a:off x="754608" y="1854926"/>
              <a:ext cx="1358400" cy="704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02</a:t>
              </a:r>
              <a:endParaRPr sz="1200"/>
            </a:p>
          </p:txBody>
        </p:sp>
        <p:sp>
          <p:nvSpPr>
            <p:cNvPr id="264" name="Google Shape;264;g15c194f2d61_0_78"/>
            <p:cNvSpPr txBox="1"/>
            <p:nvPr/>
          </p:nvSpPr>
          <p:spPr>
            <a:xfrm>
              <a:off x="743091" y="2620239"/>
              <a:ext cx="2188500" cy="280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SMART CONTRACTS</a:t>
              </a:r>
              <a:endParaRPr sz="1200"/>
            </a:p>
          </p:txBody>
        </p:sp>
        <p:sp>
          <p:nvSpPr>
            <p:cNvPr id="265" name="Google Shape;265;g15c194f2d61_0_78"/>
            <p:cNvSpPr txBox="1"/>
            <p:nvPr/>
          </p:nvSpPr>
          <p:spPr>
            <a:xfrm>
              <a:off x="753570" y="3304527"/>
              <a:ext cx="2584800" cy="875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323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Software is very good at enforcing rules. The hard part is describing rules that are unambiguous without the ‘grey edges’ of analog contracts.</a:t>
              </a:r>
              <a:endParaRPr b="1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266" name="Google Shape;266;g15c194f2d61_0_78"/>
          <p:cNvGrpSpPr/>
          <p:nvPr/>
        </p:nvGrpSpPr>
        <p:grpSpPr>
          <a:xfrm>
            <a:off x="6152254" y="1280705"/>
            <a:ext cx="2386029" cy="1703648"/>
            <a:chOff x="681038" y="1854926"/>
            <a:chExt cx="2584800" cy="1643972"/>
          </a:xfrm>
        </p:grpSpPr>
        <p:sp>
          <p:nvSpPr>
            <p:cNvPr id="267" name="Google Shape;267;g15c194f2d61_0_78"/>
            <p:cNvSpPr txBox="1"/>
            <p:nvPr/>
          </p:nvSpPr>
          <p:spPr>
            <a:xfrm>
              <a:off x="681038" y="1854926"/>
              <a:ext cx="1358400" cy="71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03</a:t>
              </a:r>
              <a:endParaRPr sz="1200"/>
            </a:p>
          </p:txBody>
        </p:sp>
        <p:sp>
          <p:nvSpPr>
            <p:cNvPr id="268" name="Google Shape;268;g15c194f2d61_0_78"/>
            <p:cNvSpPr txBox="1"/>
            <p:nvPr/>
          </p:nvSpPr>
          <p:spPr>
            <a:xfrm>
              <a:off x="681038" y="2631437"/>
              <a:ext cx="1854900" cy="285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PROVENANCE</a:t>
              </a:r>
              <a:endParaRPr sz="1200"/>
            </a:p>
          </p:txBody>
        </p:sp>
        <p:sp>
          <p:nvSpPr>
            <p:cNvPr id="269" name="Google Shape;269;g15c194f2d61_0_78"/>
            <p:cNvSpPr txBox="1"/>
            <p:nvPr/>
          </p:nvSpPr>
          <p:spPr>
            <a:xfrm>
              <a:off x="681038" y="3273298"/>
              <a:ext cx="2584800" cy="22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00">
                <a:solidFill>
                  <a:srgbClr val="7C869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0" name="Google Shape;270;g15c194f2d61_0_78"/>
          <p:cNvSpPr txBox="1"/>
          <p:nvPr/>
        </p:nvSpPr>
        <p:spPr>
          <a:xfrm>
            <a:off x="6171642" y="2790485"/>
            <a:ext cx="2385900" cy="9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lnSpc>
                <a:spcPct val="1323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The world is re-gearing to ESG awareness and compliance. DLT may be key to reliably measuring Scope 2 and Scope 3 impacts.</a:t>
            </a:r>
            <a:endParaRPr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5c194f2d61_0_97"/>
          <p:cNvSpPr txBox="1"/>
          <p:nvPr/>
        </p:nvSpPr>
        <p:spPr>
          <a:xfrm>
            <a:off x="2529112" y="1320690"/>
            <a:ext cx="1854600" cy="952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Future Sight</a:t>
            </a:r>
            <a:endParaRPr sz="1200"/>
          </a:p>
          <a:p>
            <a:pPr indent="0" lvl="0" marL="0" marR="0" rtl="0" algn="ctr">
              <a:lnSpc>
                <a:spcPct val="12272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advise on our client’s best digital future by seeing what others often can’t see.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g15c194f2d61_0_97"/>
          <p:cNvSpPr txBox="1"/>
          <p:nvPr/>
        </p:nvSpPr>
        <p:spPr>
          <a:xfrm>
            <a:off x="5445079" y="1775140"/>
            <a:ext cx="1301700" cy="16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Sustainable Foundations</a:t>
            </a:r>
            <a:endParaRPr sz="1200"/>
          </a:p>
          <a:p>
            <a:pPr indent="0" lvl="0" marL="0" marR="0" rtl="0" algn="ctr">
              <a:lnSpc>
                <a:spcPct val="122727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We build sustainable futures by engaging to uplift people, methods, and methodology.</a:t>
            </a:r>
            <a:endParaRPr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15c194f2d61_0_97"/>
          <p:cNvSpPr txBox="1"/>
          <p:nvPr/>
        </p:nvSpPr>
        <p:spPr>
          <a:xfrm>
            <a:off x="628650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ts val="2400"/>
              <a:buFont typeface="Arial"/>
              <a:buNone/>
            </a:pPr>
            <a:r>
              <a:rPr b="1" i="0" lang="en-US" sz="2400">
                <a:solidFill>
                  <a:srgbClr val="272560"/>
                </a:solidFill>
                <a:latin typeface="Arial"/>
                <a:ea typeface="Arial"/>
                <a:cs typeface="Arial"/>
                <a:sym typeface="Arial"/>
              </a:rPr>
              <a:t>The Environmental Story</a:t>
            </a:r>
            <a:endParaRPr sz="1200"/>
          </a:p>
        </p:txBody>
      </p:sp>
      <p:grpSp>
        <p:nvGrpSpPr>
          <p:cNvPr id="278" name="Google Shape;278;g15c194f2d61_0_97"/>
          <p:cNvGrpSpPr/>
          <p:nvPr/>
        </p:nvGrpSpPr>
        <p:grpSpPr>
          <a:xfrm>
            <a:off x="628665" y="1351790"/>
            <a:ext cx="2390865" cy="2173452"/>
            <a:chOff x="681037" y="1854926"/>
            <a:chExt cx="2590039" cy="1813174"/>
          </a:xfrm>
        </p:grpSpPr>
        <p:sp>
          <p:nvSpPr>
            <p:cNvPr id="279" name="Google Shape;279;g15c194f2d61_0_97"/>
            <p:cNvSpPr txBox="1"/>
            <p:nvPr/>
          </p:nvSpPr>
          <p:spPr>
            <a:xfrm>
              <a:off x="681038" y="1854926"/>
              <a:ext cx="1358400" cy="618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01</a:t>
              </a:r>
              <a:endParaRPr sz="1200"/>
            </a:p>
          </p:txBody>
        </p:sp>
        <p:sp>
          <p:nvSpPr>
            <p:cNvPr id="280" name="Google Shape;280;g15c194f2d61_0_97"/>
            <p:cNvSpPr txBox="1"/>
            <p:nvPr/>
          </p:nvSpPr>
          <p:spPr>
            <a:xfrm>
              <a:off x="681037" y="2775246"/>
              <a:ext cx="2434800" cy="60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CAN WE EVER HAVE SUSTAINABLE CRYPTO?</a:t>
              </a:r>
              <a:endParaRPr sz="1200"/>
            </a:p>
          </p:txBody>
        </p:sp>
        <p:sp>
          <p:nvSpPr>
            <p:cNvPr id="281" name="Google Shape;281;g15c194f2d61_0_97"/>
            <p:cNvSpPr txBox="1"/>
            <p:nvPr/>
          </p:nvSpPr>
          <p:spPr>
            <a:xfrm>
              <a:off x="686276" y="3273300"/>
              <a:ext cx="2584800" cy="39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323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Recent changes to the Ethereum protocol suggest yes.</a:t>
              </a:r>
              <a:endParaRPr sz="1200"/>
            </a:p>
          </p:txBody>
        </p:sp>
      </p:grpSp>
      <p:grpSp>
        <p:nvGrpSpPr>
          <p:cNvPr id="282" name="Google Shape;282;g15c194f2d61_0_97"/>
          <p:cNvGrpSpPr/>
          <p:nvPr/>
        </p:nvGrpSpPr>
        <p:grpSpPr>
          <a:xfrm>
            <a:off x="3324412" y="1351821"/>
            <a:ext cx="2461456" cy="2161097"/>
            <a:chOff x="678527" y="1854926"/>
            <a:chExt cx="2666511" cy="1833147"/>
          </a:xfrm>
        </p:grpSpPr>
        <p:sp>
          <p:nvSpPr>
            <p:cNvPr id="283" name="Google Shape;283;g15c194f2d61_0_97"/>
            <p:cNvSpPr txBox="1"/>
            <p:nvPr/>
          </p:nvSpPr>
          <p:spPr>
            <a:xfrm>
              <a:off x="681038" y="1854926"/>
              <a:ext cx="1358400" cy="629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02</a:t>
              </a:r>
              <a:endParaRPr sz="1200"/>
            </a:p>
          </p:txBody>
        </p:sp>
        <p:sp>
          <p:nvSpPr>
            <p:cNvPr id="284" name="Google Shape;284;g15c194f2d61_0_97"/>
            <p:cNvSpPr txBox="1"/>
            <p:nvPr/>
          </p:nvSpPr>
          <p:spPr>
            <a:xfrm>
              <a:off x="681038" y="2775246"/>
              <a:ext cx="2664000" cy="6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BLOCKCHAIN TO ACHIEVE SUSTAINABILITY GOALS</a:t>
              </a:r>
              <a:endParaRPr sz="1200"/>
            </a:p>
          </p:txBody>
        </p:sp>
        <p:sp>
          <p:nvSpPr>
            <p:cNvPr id="285" name="Google Shape;285;g15c194f2d61_0_97"/>
            <p:cNvSpPr txBox="1"/>
            <p:nvPr/>
          </p:nvSpPr>
          <p:spPr>
            <a:xfrm>
              <a:off x="678527" y="3286673"/>
              <a:ext cx="2584800" cy="40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323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Environment impacts must be dealt with with trust technology.</a:t>
              </a:r>
              <a:endParaRPr sz="1200"/>
            </a:p>
          </p:txBody>
        </p:sp>
      </p:grpSp>
      <p:grpSp>
        <p:nvGrpSpPr>
          <p:cNvPr id="286" name="Google Shape;286;g15c194f2d61_0_97"/>
          <p:cNvGrpSpPr/>
          <p:nvPr/>
        </p:nvGrpSpPr>
        <p:grpSpPr>
          <a:xfrm>
            <a:off x="6220164" y="1351810"/>
            <a:ext cx="2536956" cy="1913236"/>
            <a:chOff x="681037" y="1854926"/>
            <a:chExt cx="2748300" cy="1615772"/>
          </a:xfrm>
        </p:grpSpPr>
        <p:sp>
          <p:nvSpPr>
            <p:cNvPr id="287" name="Google Shape;287;g15c194f2d61_0_97"/>
            <p:cNvSpPr txBox="1"/>
            <p:nvPr/>
          </p:nvSpPr>
          <p:spPr>
            <a:xfrm>
              <a:off x="681038" y="1854926"/>
              <a:ext cx="1358400" cy="62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03</a:t>
              </a:r>
              <a:endParaRPr sz="1200"/>
            </a:p>
          </p:txBody>
        </p:sp>
        <p:sp>
          <p:nvSpPr>
            <p:cNvPr id="288" name="Google Shape;288;g15c194f2d61_0_97"/>
            <p:cNvSpPr txBox="1"/>
            <p:nvPr/>
          </p:nvSpPr>
          <p:spPr>
            <a:xfrm>
              <a:off x="681037" y="2775246"/>
              <a:ext cx="2748300" cy="431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CONDITIONAL DONATIONS TO </a:t>
              </a:r>
              <a:r>
                <a:rPr b="1" lang="en-US">
                  <a:solidFill>
                    <a:srgbClr val="00A8DE"/>
                  </a:solidFill>
                </a:rPr>
                <a:t>NONPROFITS</a:t>
              </a:r>
              <a:endParaRPr sz="1200"/>
            </a:p>
          </p:txBody>
        </p:sp>
        <p:sp>
          <p:nvSpPr>
            <p:cNvPr id="289" name="Google Shape;289;g15c194f2d61_0_97"/>
            <p:cNvSpPr txBox="1"/>
            <p:nvPr/>
          </p:nvSpPr>
          <p:spPr>
            <a:xfrm>
              <a:off x="681038" y="3273298"/>
              <a:ext cx="2584800" cy="197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5636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000">
                <a:solidFill>
                  <a:srgbClr val="7C869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g15c194f2d61_0_97"/>
          <p:cNvSpPr txBox="1"/>
          <p:nvPr/>
        </p:nvSpPr>
        <p:spPr>
          <a:xfrm>
            <a:off x="6220149" y="3015519"/>
            <a:ext cx="2385900" cy="2493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lnSpc>
                <a:spcPct val="1323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Uses in the NFP sector.</a:t>
            </a:r>
            <a:endParaRPr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5c194f2d61_0_116"/>
          <p:cNvSpPr txBox="1"/>
          <p:nvPr>
            <p:ph type="title"/>
          </p:nvPr>
        </p:nvSpPr>
        <p:spPr>
          <a:xfrm>
            <a:off x="657755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ct val="100000"/>
              <a:buFont typeface="Arial"/>
              <a:buNone/>
            </a:pPr>
            <a:r>
              <a:rPr lang="en-US"/>
              <a:t>What this all Means for your Career</a:t>
            </a:r>
            <a:endParaRPr/>
          </a:p>
        </p:txBody>
      </p:sp>
      <p:grpSp>
        <p:nvGrpSpPr>
          <p:cNvPr id="296" name="Google Shape;296;g15c194f2d61_0_116"/>
          <p:cNvGrpSpPr/>
          <p:nvPr/>
        </p:nvGrpSpPr>
        <p:grpSpPr>
          <a:xfrm>
            <a:off x="628666" y="1391233"/>
            <a:ext cx="2386029" cy="3068316"/>
            <a:chOff x="681038" y="1854926"/>
            <a:chExt cx="2584800" cy="3080948"/>
          </a:xfrm>
        </p:grpSpPr>
        <p:sp>
          <p:nvSpPr>
            <p:cNvPr id="297" name="Google Shape;297;g15c194f2d61_0_116"/>
            <p:cNvSpPr txBox="1"/>
            <p:nvPr/>
          </p:nvSpPr>
          <p:spPr>
            <a:xfrm>
              <a:off x="681038" y="1854926"/>
              <a:ext cx="1358400" cy="744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01</a:t>
              </a:r>
              <a:endParaRPr sz="1200"/>
            </a:p>
          </p:txBody>
        </p:sp>
        <p:sp>
          <p:nvSpPr>
            <p:cNvPr id="298" name="Google Shape;298;g15c194f2d61_0_116"/>
            <p:cNvSpPr txBox="1"/>
            <p:nvPr/>
          </p:nvSpPr>
          <p:spPr>
            <a:xfrm>
              <a:off x="681038" y="2775246"/>
              <a:ext cx="2486400" cy="29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THE ‘FINTECH’ SECTOR</a:t>
              </a:r>
              <a:endParaRPr sz="1200"/>
            </a:p>
          </p:txBody>
        </p:sp>
        <p:sp>
          <p:nvSpPr>
            <p:cNvPr id="299" name="Google Shape;299;g15c194f2d61_0_116"/>
            <p:cNvSpPr txBox="1"/>
            <p:nvPr/>
          </p:nvSpPr>
          <p:spPr>
            <a:xfrm>
              <a:off x="681038" y="3114274"/>
              <a:ext cx="2584800" cy="1821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lnSpc>
                  <a:spcPct val="143333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There is a whole new alternative to the banking system on the rise.</a:t>
              </a:r>
              <a:endParaRPr sz="1200"/>
            </a:p>
            <a:p>
              <a:pPr indent="0" lvl="0" marL="0" marR="0" rtl="0" algn="l">
                <a:lnSpc>
                  <a:spcPct val="143333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The sector offers:</a:t>
              </a:r>
              <a:b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</a:b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protections against fraud and misrepresentation.</a:t>
              </a:r>
              <a:endParaRPr sz="1200"/>
            </a:p>
            <a:p>
              <a:pPr indent="0" lvl="0" marL="0" marR="0" rtl="0" algn="l">
                <a:lnSpc>
                  <a:spcPct val="143333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You’re in the best position to get in at the ground floor.</a:t>
              </a:r>
              <a:endParaRPr sz="1200"/>
            </a:p>
          </p:txBody>
        </p:sp>
      </p:grpSp>
      <p:grpSp>
        <p:nvGrpSpPr>
          <p:cNvPr id="300" name="Google Shape;300;g15c194f2d61_0_116"/>
          <p:cNvGrpSpPr/>
          <p:nvPr/>
        </p:nvGrpSpPr>
        <p:grpSpPr>
          <a:xfrm>
            <a:off x="3453720" y="1391199"/>
            <a:ext cx="2386029" cy="2448334"/>
            <a:chOff x="765118" y="1854926"/>
            <a:chExt cx="2584800" cy="2459648"/>
          </a:xfrm>
        </p:grpSpPr>
        <p:sp>
          <p:nvSpPr>
            <p:cNvPr id="301" name="Google Shape;301;g15c194f2d61_0_116"/>
            <p:cNvSpPr txBox="1"/>
            <p:nvPr/>
          </p:nvSpPr>
          <p:spPr>
            <a:xfrm>
              <a:off x="765118" y="1854926"/>
              <a:ext cx="1358400" cy="745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02</a:t>
              </a:r>
              <a:endParaRPr sz="1200"/>
            </a:p>
          </p:txBody>
        </p:sp>
        <p:sp>
          <p:nvSpPr>
            <p:cNvPr id="302" name="Google Shape;302;g15c194f2d61_0_116"/>
            <p:cNvSpPr txBox="1"/>
            <p:nvPr/>
          </p:nvSpPr>
          <p:spPr>
            <a:xfrm>
              <a:off x="765118" y="2775246"/>
              <a:ext cx="1854900" cy="29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TECHNOLOGIES</a:t>
              </a:r>
              <a:endParaRPr sz="1200"/>
            </a:p>
          </p:txBody>
        </p:sp>
        <p:sp>
          <p:nvSpPr>
            <p:cNvPr id="303" name="Google Shape;303;g15c194f2d61_0_116"/>
            <p:cNvSpPr txBox="1"/>
            <p:nvPr/>
          </p:nvSpPr>
          <p:spPr>
            <a:xfrm>
              <a:off x="765118" y="3114274"/>
              <a:ext cx="2584800" cy="1200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-152400" lvl="0" marL="15240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Web3</a:t>
              </a:r>
              <a:endParaRPr sz="1200"/>
            </a:p>
            <a:p>
              <a:pPr indent="-152400" lvl="0" marL="152400" marR="0" rtl="0" algn="l">
                <a:lnSpc>
                  <a:spcPct val="11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Crypto</a:t>
              </a:r>
              <a:endParaRPr sz="1200"/>
            </a:p>
            <a:p>
              <a:pPr indent="-152400" lvl="0" marL="152400" marR="0" rtl="0" algn="l">
                <a:lnSpc>
                  <a:spcPct val="11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Cyber</a:t>
              </a:r>
              <a:endParaRPr sz="1200"/>
            </a:p>
            <a:p>
              <a:pPr indent="-76200" lvl="0" marL="152400" marR="0" rtl="0" algn="l">
                <a:lnSpc>
                  <a:spcPct val="122857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b="1" sz="1200">
                <a:solidFill>
                  <a:srgbClr val="7C869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  <p:grpSp>
        <p:nvGrpSpPr>
          <p:cNvPr id="304" name="Google Shape;304;g15c194f2d61_0_116"/>
          <p:cNvGrpSpPr/>
          <p:nvPr/>
        </p:nvGrpSpPr>
        <p:grpSpPr>
          <a:xfrm>
            <a:off x="6161954" y="1391131"/>
            <a:ext cx="2386029" cy="3956204"/>
            <a:chOff x="617978" y="1854926"/>
            <a:chExt cx="2584800" cy="3907748"/>
          </a:xfrm>
        </p:grpSpPr>
        <p:sp>
          <p:nvSpPr>
            <p:cNvPr id="305" name="Google Shape;305;g15c194f2d61_0_116"/>
            <p:cNvSpPr txBox="1"/>
            <p:nvPr/>
          </p:nvSpPr>
          <p:spPr>
            <a:xfrm>
              <a:off x="617978" y="1854926"/>
              <a:ext cx="1358400" cy="732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4300">
                  <a:solidFill>
                    <a:srgbClr val="00A8DE"/>
                  </a:solidFill>
                  <a:latin typeface="Lato Black"/>
                  <a:ea typeface="Lato Black"/>
                  <a:cs typeface="Lato Black"/>
                  <a:sym typeface="Lato Black"/>
                </a:rPr>
                <a:t>03</a:t>
              </a:r>
              <a:endParaRPr sz="1200"/>
            </a:p>
          </p:txBody>
        </p:sp>
        <p:sp>
          <p:nvSpPr>
            <p:cNvPr id="306" name="Google Shape;306;g15c194f2d61_0_116"/>
            <p:cNvSpPr txBox="1"/>
            <p:nvPr/>
          </p:nvSpPr>
          <p:spPr>
            <a:xfrm>
              <a:off x="617978" y="2775246"/>
              <a:ext cx="1854900" cy="29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400">
                  <a:solidFill>
                    <a:srgbClr val="00A8DE"/>
                  </a:solidFill>
                  <a:latin typeface="Arial"/>
                  <a:ea typeface="Arial"/>
                  <a:cs typeface="Arial"/>
                  <a:sym typeface="Arial"/>
                </a:rPr>
                <a:t>JOBS IMPACT</a:t>
              </a:r>
              <a:endParaRPr sz="1200"/>
            </a:p>
          </p:txBody>
        </p:sp>
        <p:sp>
          <p:nvSpPr>
            <p:cNvPr id="307" name="Google Shape;307;g15c194f2d61_0_116"/>
            <p:cNvSpPr txBox="1"/>
            <p:nvPr/>
          </p:nvSpPr>
          <p:spPr>
            <a:xfrm>
              <a:off x="617978" y="3114274"/>
              <a:ext cx="2584800" cy="2648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9550" lIns="79125" spcFirstLastPara="1" rIns="79125" wrap="square" tIns="39550">
              <a:spAutoFit/>
            </a:bodyPr>
            <a:lstStyle/>
            <a:p>
              <a:pPr indent="-241300" lvl="0" marL="241300" marR="0" rtl="0" algn="l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‘Data translation’ jobs on the way out due to automation of transactions with reduced error rates on both sides of the transaction.</a:t>
              </a:r>
              <a:endParaRPr sz="1200"/>
            </a:p>
            <a:p>
              <a:pPr indent="-241300" lvl="0" marL="241300" marR="0" rtl="0" algn="l">
                <a:lnSpc>
                  <a:spcPct val="110000"/>
                </a:lnSpc>
                <a:spcBef>
                  <a:spcPts val="50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Auditing of smart contracts and oracles.</a:t>
              </a:r>
              <a:endParaRPr sz="1200"/>
            </a:p>
            <a:p>
              <a:pPr indent="-241300" lvl="0" marL="241300" marR="0" rtl="0" algn="l">
                <a:lnSpc>
                  <a:spcPct val="143333"/>
                </a:lnSpc>
                <a:spcBef>
                  <a:spcPts val="800"/>
                </a:spcBef>
                <a:spcAft>
                  <a:spcPts val="0"/>
                </a:spcAft>
                <a:buClr>
                  <a:srgbClr val="00A8DE"/>
                </a:buClr>
                <a:buSzPts val="1200"/>
                <a:buFont typeface="Arial"/>
                <a:buChar char="•"/>
              </a:pPr>
              <a:r>
                <a:rPr lang="en-US" sz="1000">
                  <a:solidFill>
                    <a:schemeClr val="dk1"/>
                  </a:solidFill>
                  <a:latin typeface="Lato"/>
                  <a:ea typeface="Lato"/>
                  <a:cs typeface="Lato"/>
                  <a:sym typeface="Lato"/>
                </a:rPr>
                <a:t>Regulations and tax for transactions that aren’t constrained by sovereignty.</a:t>
              </a:r>
              <a:endParaRPr sz="1200"/>
            </a:p>
            <a:p>
              <a:pPr indent="-165100" lvl="0" marL="241300" marR="0" rtl="0" algn="l">
                <a:lnSpc>
                  <a:spcPct val="122857"/>
                </a:lnSpc>
                <a:spcBef>
                  <a:spcPts val="50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t/>
              </a:r>
              <a:endParaRPr sz="12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indent="0" lvl="0" marL="0" marR="0" rtl="0" algn="l">
                <a:lnSpc>
                  <a:spcPct val="12285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rgbClr val="7C8696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g15c194f2d61_0_1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72475" y="1268112"/>
            <a:ext cx="3574230" cy="3146874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15c194f2d61_0_132"/>
          <p:cNvSpPr txBox="1"/>
          <p:nvPr>
            <p:ph type="title"/>
          </p:nvPr>
        </p:nvSpPr>
        <p:spPr>
          <a:xfrm>
            <a:off x="589842" y="310421"/>
            <a:ext cx="7886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72560"/>
              </a:buClr>
              <a:buSzPct val="100000"/>
              <a:buFont typeface="Arial"/>
              <a:buNone/>
            </a:pPr>
            <a:r>
              <a:rPr lang="en-US"/>
              <a:t>Questions?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15c194f2d61_0_137"/>
          <p:cNvSpPr txBox="1"/>
          <p:nvPr>
            <p:ph idx="1" type="body"/>
          </p:nvPr>
        </p:nvSpPr>
        <p:spPr>
          <a:xfrm>
            <a:off x="1040941" y="4036642"/>
            <a:ext cx="32532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b="1" lang="en-US" sz="1400">
                <a:latin typeface="Arial"/>
                <a:ea typeface="Arial"/>
                <a:cs typeface="Arial"/>
                <a:sym typeface="Arial"/>
              </a:rPr>
              <a:t>AccountantChange Presentation</a:t>
            </a:r>
            <a:endParaRPr/>
          </a:p>
        </p:txBody>
      </p:sp>
      <p:sp>
        <p:nvSpPr>
          <p:cNvPr id="320" name="Google Shape;320;g15c194f2d61_0_137"/>
          <p:cNvSpPr txBox="1"/>
          <p:nvPr/>
        </p:nvSpPr>
        <p:spPr>
          <a:xfrm>
            <a:off x="1040941" y="1143225"/>
            <a:ext cx="4340700" cy="52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100"/>
              <a:buFont typeface="Arial"/>
              <a:buNone/>
            </a:pPr>
            <a:r>
              <a:rPr b="1" i="0" lang="en-US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1200"/>
          </a:p>
        </p:txBody>
      </p:sp>
      <p:sp>
        <p:nvSpPr>
          <p:cNvPr id="321" name="Google Shape;321;g15c194f2d61_0_137"/>
          <p:cNvSpPr txBox="1"/>
          <p:nvPr/>
        </p:nvSpPr>
        <p:spPr>
          <a:xfrm>
            <a:off x="1040941" y="4292516"/>
            <a:ext cx="2054700" cy="233700"/>
          </a:xfrm>
          <a:prstGeom prst="rect">
            <a:avLst/>
          </a:prstGeom>
          <a:noFill/>
          <a:ln>
            <a:noFill/>
          </a:ln>
        </p:spPr>
        <p:txBody>
          <a:bodyPr anchorCtr="0" anchor="t" bIns="39550" lIns="79125" spcFirstLastPara="1" rIns="79125" wrap="square" tIns="3955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30 September 2022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2" name="Google Shape;322;g15c194f2d61_0_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28644" y="1"/>
            <a:ext cx="3017877" cy="5143500"/>
          </a:xfrm>
          <a:custGeom>
            <a:rect b="b" l="l" r="r" t="t"/>
            <a:pathLst>
              <a:path extrusionOk="0" h="6858000" w="3944937">
                <a:moveTo>
                  <a:pt x="0" y="0"/>
                </a:moveTo>
                <a:lnTo>
                  <a:pt x="3944937" y="0"/>
                </a:lnTo>
                <a:lnTo>
                  <a:pt x="3944937" y="6858000"/>
                </a:lnTo>
                <a:lnTo>
                  <a:pt x="3938016" y="6845808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5961f89c83_0_257"/>
          <p:cNvSpPr txBox="1"/>
          <p:nvPr/>
        </p:nvSpPr>
        <p:spPr>
          <a:xfrm>
            <a:off x="628650" y="119416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i="0" lang="en-US" sz="2400" u="none" cap="none" strike="noStrike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Harry Hoang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8" name="Google Shape;328;g15961f89c83_0_257"/>
          <p:cNvSpPr txBox="1"/>
          <p:nvPr/>
        </p:nvSpPr>
        <p:spPr>
          <a:xfrm>
            <a:off x="481913" y="1113588"/>
            <a:ext cx="4090200" cy="3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just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CEO and Founder of Tailored Accounts since 2008.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Fields of </a:t>
            </a: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</a:t>
            </a: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nterest: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Accounting;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Start-up mentorship;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coaching.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4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Current volunteer positions: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Organiser of </a:t>
            </a:r>
            <a:r>
              <a:rPr b="1" i="1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AccountantChange</a:t>
            </a: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Training Program;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Mentor at The Mill House Accelerator Program;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Business coach and sponsor at Innovation ACT;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b="0" i="0" lang="en-US" sz="1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Mentor at the Griffin Accelerator Start-up Program.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9" name="Google Shape;329;g15961f89c83_0_257"/>
          <p:cNvPicPr preferRelativeResize="0"/>
          <p:nvPr/>
        </p:nvPicPr>
        <p:blipFill rotWithShape="1">
          <a:blip r:embed="rId4">
            <a:alphaModFix/>
          </a:blip>
          <a:srcRect b="1143" l="0" r="0" t="1143"/>
          <a:stretch/>
        </p:blipFill>
        <p:spPr>
          <a:xfrm>
            <a:off x="5059969" y="1398422"/>
            <a:ext cx="2400297" cy="2346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g15961f89c83_0_25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g15a4ceb0b31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g15a4ceb0b31_0_0"/>
          <p:cNvPicPr preferRelativeResize="0"/>
          <p:nvPr/>
        </p:nvPicPr>
        <p:blipFill rotWithShape="1">
          <a:blip r:embed="rId5">
            <a:alphaModFix/>
          </a:blip>
          <a:srcRect b="20192" l="8653" r="12176" t="19168"/>
          <a:stretch/>
        </p:blipFill>
        <p:spPr>
          <a:xfrm>
            <a:off x="952613" y="968975"/>
            <a:ext cx="7238774" cy="320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15c194f2d61_0_2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g15c194f2d61_0_264"/>
          <p:cNvSpPr txBox="1"/>
          <p:nvPr/>
        </p:nvSpPr>
        <p:spPr>
          <a:xfrm>
            <a:off x="628650" y="215403"/>
            <a:ext cx="7886700" cy="702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 lnSpcReduction="10000"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4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Links to </a:t>
            </a:r>
            <a:endParaRPr b="1" sz="2400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2400"/>
              <a:buFont typeface="Century Gothic"/>
              <a:buNone/>
            </a:pPr>
            <a:r>
              <a:rPr b="1" lang="en-US" sz="24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Taxing Blockchain Staking Rewards Series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g15c194f2d61_0_264"/>
          <p:cNvSpPr txBox="1"/>
          <p:nvPr/>
        </p:nvSpPr>
        <p:spPr>
          <a:xfrm>
            <a:off x="481925" y="1198738"/>
            <a:ext cx="7211400" cy="210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15900" lvl="0" marL="2159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Taxing Blockchain Staking Rewards (Part 1 of 3):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5"/>
              </a:rPr>
              <a:t>http://tailoredaccounts.com.au/news-media/bookkeeping-and-business-news/taxing-blockchain-staking-rewards-part-1-of-3</a:t>
            </a: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Taxing Blockchain Staking Rewards (Part 2 of 3):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6"/>
              </a:rPr>
              <a:t>https://tailoredaccounts.com.au/news-media/bookkeeping-and-business-news/taxing-blockchain-staking-rewards-part-2-of-3</a:t>
            </a:r>
            <a:r>
              <a:rPr lang="en-US" sz="1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100" u="sng">
              <a:solidFill>
                <a:schemeClr val="hlin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215900" lvl="0" marL="2159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76AF"/>
              </a:buClr>
              <a:buSzPts val="1100"/>
              <a:buFont typeface="Noto Sans Symbols"/>
              <a:buChar char="✔"/>
            </a:pP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Taxing Blockchain Staking Rewards (Part 3 of 3):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1100" u="sng">
                <a:solidFill>
                  <a:schemeClr val="hlink"/>
                </a:solidFill>
                <a:latin typeface="Century Gothic"/>
                <a:ea typeface="Century Gothic"/>
                <a:cs typeface="Century Gothic"/>
                <a:sym typeface="Century Gothic"/>
                <a:hlinkClick r:id="rId7"/>
              </a:rPr>
              <a:t>https://tailoredaccounts.com.au/news-media/bookkeeping-and-business-news/taxing-blockchain-staking-rewards-part-3-of-3</a:t>
            </a:r>
            <a:r>
              <a:rPr lang="en-US" sz="1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just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1100" u="sng">
              <a:solidFill>
                <a:schemeClr val="hlink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i="1" sz="11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44" name="Google Shape;344;g15c194f2d61_0_264">
            <a:hlinkClick r:id="rId8"/>
          </p:cNvPr>
          <p:cNvSpPr/>
          <p:nvPr/>
        </p:nvSpPr>
        <p:spPr>
          <a:xfrm>
            <a:off x="1720175" y="3429525"/>
            <a:ext cx="4734900" cy="1057200"/>
          </a:xfrm>
          <a:prstGeom prst="flowChartAlternateProcess">
            <a:avLst/>
          </a:prstGeom>
          <a:solidFill>
            <a:srgbClr val="002060"/>
          </a:solidFill>
          <a:ln cap="flat" cmpd="sng" w="9525">
            <a:solidFill>
              <a:srgbClr val="00206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g15c194f2d61_0_264"/>
          <p:cNvSpPr txBox="1"/>
          <p:nvPr/>
        </p:nvSpPr>
        <p:spPr>
          <a:xfrm>
            <a:off x="1795625" y="3511125"/>
            <a:ext cx="4584000" cy="12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Interested in getting the latest advice and news on what’s going on in the industry? </a:t>
            </a:r>
            <a:endParaRPr i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Tailored Accounts has a weekly newsletter!</a:t>
            </a:r>
            <a:endParaRPr i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100" u="sng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Subscribe now.</a:t>
            </a:r>
            <a:endParaRPr i="1" sz="11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background pattern&#10;&#10;Description automatically generated" id="350" name="Google Shape;350;g15961f89c83_0_86"/>
          <p:cNvPicPr preferRelativeResize="0"/>
          <p:nvPr/>
        </p:nvPicPr>
        <p:blipFill rotWithShape="1">
          <a:blip r:embed="rId3">
            <a:alphaModFix amt="35000"/>
          </a:blip>
          <a:srcRect b="21587" l="6255" r="6255" t="16416"/>
          <a:stretch/>
        </p:blipFill>
        <p:spPr>
          <a:xfrm>
            <a:off x="0" y="142058"/>
            <a:ext cx="9143998" cy="4859381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g15961f89c83_0_86"/>
          <p:cNvSpPr txBox="1"/>
          <p:nvPr/>
        </p:nvSpPr>
        <p:spPr>
          <a:xfrm>
            <a:off x="1149854" y="2006210"/>
            <a:ext cx="6844200" cy="14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Thank You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000" u="none" cap="none" strike="noStrike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 result for social media icons set" id="356" name="Google Shape;356;p2"/>
          <p:cNvPicPr preferRelativeResize="0"/>
          <p:nvPr/>
        </p:nvPicPr>
        <p:blipFill rotWithShape="1">
          <a:blip r:embed="rId4">
            <a:alphaModFix/>
          </a:blip>
          <a:srcRect b="26338" l="34687" r="51248" t="50893"/>
          <a:stretch/>
        </p:blipFill>
        <p:spPr>
          <a:xfrm>
            <a:off x="2030785" y="707936"/>
            <a:ext cx="803678" cy="910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57" name="Google Shape;357;p2"/>
          <p:cNvPicPr preferRelativeResize="0"/>
          <p:nvPr/>
        </p:nvPicPr>
        <p:blipFill rotWithShape="1">
          <a:blip r:embed="rId4">
            <a:alphaModFix/>
          </a:blip>
          <a:srcRect b="0" l="34687" r="50312" t="75892"/>
          <a:stretch/>
        </p:blipFill>
        <p:spPr>
          <a:xfrm>
            <a:off x="2030785" y="1779506"/>
            <a:ext cx="857256" cy="9643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58" name="Google Shape;358;p2"/>
          <p:cNvPicPr preferRelativeResize="0"/>
          <p:nvPr/>
        </p:nvPicPr>
        <p:blipFill rotWithShape="1">
          <a:blip r:embed="rId4">
            <a:alphaModFix/>
          </a:blip>
          <a:srcRect b="26338" l="50625" r="33436" t="50893"/>
          <a:stretch/>
        </p:blipFill>
        <p:spPr>
          <a:xfrm>
            <a:off x="1977207" y="2797498"/>
            <a:ext cx="910834" cy="9108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 result for social media icons set" id="359" name="Google Shape;359;p2"/>
          <p:cNvPicPr preferRelativeResize="0"/>
          <p:nvPr/>
        </p:nvPicPr>
        <p:blipFill rotWithShape="1">
          <a:blip r:embed="rId4">
            <a:alphaModFix/>
          </a:blip>
          <a:srcRect b="51783" l="67500" r="16560" t="25445"/>
          <a:stretch/>
        </p:blipFill>
        <p:spPr>
          <a:xfrm>
            <a:off x="1977207" y="3815489"/>
            <a:ext cx="910834" cy="91083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2"/>
          <p:cNvSpPr txBox="1"/>
          <p:nvPr/>
        </p:nvSpPr>
        <p:spPr>
          <a:xfrm>
            <a:off x="1688787" y="76151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@AccountantChange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"/>
          <p:cNvSpPr txBox="1"/>
          <p:nvPr/>
        </p:nvSpPr>
        <p:spPr>
          <a:xfrm>
            <a:off x="1602157" y="172592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@Tailored Accounts</a:t>
            </a:r>
            <a:endParaRPr b="0" i="0" sz="21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62" name="Google Shape;362;p2"/>
          <p:cNvSpPr txBox="1"/>
          <p:nvPr/>
        </p:nvSpPr>
        <p:spPr>
          <a:xfrm>
            <a:off x="3209512" y="3869068"/>
            <a:ext cx="5507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@</a:t>
            </a:r>
            <a:r>
              <a:rPr lang="en-US" sz="21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Tailored Accounts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3" name="Google Shape;363;p2"/>
          <p:cNvSpPr txBox="1"/>
          <p:nvPr/>
        </p:nvSpPr>
        <p:spPr>
          <a:xfrm>
            <a:off x="1548579" y="2797498"/>
            <a:ext cx="61722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Century Gothic"/>
              <a:buNone/>
            </a:pPr>
            <a:r>
              <a:rPr b="0" i="0" lang="en-US" sz="21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@AcctChange2018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2"/>
          <p:cNvSpPr txBox="1"/>
          <p:nvPr>
            <p:ph type="title"/>
          </p:nvPr>
        </p:nvSpPr>
        <p:spPr>
          <a:xfrm>
            <a:off x="628650" y="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782"/>
              </a:buClr>
              <a:buSzPts val="3300"/>
              <a:buFont typeface="Century Gothic"/>
              <a:buNone/>
            </a:pPr>
            <a:r>
              <a:rPr b="1" lang="en-US">
                <a:solidFill>
                  <a:srgbClr val="00478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Follow us</a:t>
            </a:r>
            <a:endParaRPr b="1">
              <a:solidFill>
                <a:srgbClr val="00478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65" name="Google Shape;365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001000" y="98775"/>
            <a:ext cx="1017876" cy="935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2020-09-24T15:59:54Z</dcterms:created>
  <dc:creator>NN Ha</dc:creator>
</cp:coreProperties>
</file>