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3" roundtripDataSignature="AMtx7mhi/3XZUl8FwhhukM+UHFriHJnc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spreadsheets/d/1MI1RNEoxxivRlM-215dIjRJJB5sGHzxGIQ86Z9mg63Y/edit#gid=1469449798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1b2fcfdf35_0_9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11b2fcfdf35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Link to the spreadsheet example provided in the seminar: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https://docs.google.com/spreadsheets/d/1MI1RNEoxxivRlM-215dIjRJJB5sGHzxGIQ86Z9mg63Y/edit#gid=1469449798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1b2fcfdf35_0_10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g11b2fcfdf35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b2fcfdf35_0_10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11b2fcfdf35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1b2fcfdf35_0_11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" name="Google Shape;148;g11b2fcfdf35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Onion approach - one action per step - </a:t>
            </a:r>
            <a:r>
              <a:rPr lang="en-US">
                <a:solidFill>
                  <a:srgbClr val="333333"/>
                </a:solidFill>
                <a:highlight>
                  <a:srgbClr val="FFFFFF"/>
                </a:highlight>
              </a:rPr>
              <a:t>you build your formulas in a series of steps, and only make one change with each step.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1b2fcfdf35_0_1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11b2fcfdf35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Onion approach -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b2fcfdf35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11b2fcfdf35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1b2fcfdf35_0_1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" name="Google Shape;168;g11b2fcfdf3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1b2fcfdf35_0_139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90" name="Google Shape;90;g11b2fcfdf35_0_139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91" name="Google Shape;91;g11b2fcfdf35_0_1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1b2fcfdf35_0_14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4" name="Google Shape;94;g11b2fcfdf35_0_14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1b2fcfdf35_0_14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97" name="Google Shape;97;g11b2fcfdf35_0_146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8" name="Google Shape;98;g11b2fcfdf35_0_1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1b2fcfdf35_0_15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01" name="Google Shape;101;g11b2fcfdf35_0_150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02" name="Google Shape;102;g11b2fcfdf35_0_150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03" name="Google Shape;103;g11b2fcfdf35_0_15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1b2fcfdf35_0_158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06" name="Google Shape;106;g11b2fcfdf35_0_158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07" name="Google Shape;107;g11b2fcfdf35_0_15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11b2fcfdf35_0_15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10" name="Google Shape;110;g11b2fcfdf35_0_15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1b2fcfdf35_0_162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13" name="Google Shape;113;g11b2fcfdf35_0_16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1b2fcfdf35_0_165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11b2fcfdf35_0_165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17" name="Google Shape;117;g11b2fcfdf35_0_165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8" name="Google Shape;118;g11b2fcfdf35_0_165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19" name="Google Shape;119;g11b2fcfdf35_0_16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1b2fcfdf35_0_171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22" name="Google Shape;122;g11b2fcfdf35_0_17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1b2fcfdf35_0_174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5" name="Google Shape;125;g11b2fcfdf35_0_174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26" name="Google Shape;126;g11b2fcfdf35_0_17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1b2fcfdf35_0_17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1b2fcfdf35_0_13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11b2fcfdf35_0_135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g11b2fcfdf35_0_1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benlcollins.com/spreadsheets/complex-formulas-onion-method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4accounting.com.au/" TargetMode="External"/><Relationship Id="rId4" Type="http://schemas.openxmlformats.org/officeDocument/2006/relationships/hyperlink" Target="https://www.benlcollins.com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11b2fcfdf35_0_98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</a:pPr>
            <a:r>
              <a:rPr lang="en-US"/>
              <a:t>Spreadsheets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</a:pPr>
            <a:r>
              <a:t/>
            </a:r>
            <a:endParaRPr/>
          </a:p>
        </p:txBody>
      </p:sp>
      <p:sp>
        <p:nvSpPr>
          <p:cNvPr id="134" name="Google Shape;134;g11b2fcfdf35_0_98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88"/>
              <a:buFont typeface="Arial"/>
              <a:buNone/>
            </a:pPr>
            <a:r>
              <a:rPr lang="en-US" sz="6900">
                <a:solidFill>
                  <a:schemeClr val="dk1"/>
                </a:solidFill>
              </a:rPr>
              <a:t>The Accountant’s best friend</a:t>
            </a:r>
            <a:endParaRPr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1b2fcfdf35_0_10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Design Principles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1b2fcfdf35_0_10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Standardise sheet layout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45" name="Google Shape;145;g11b2fcfdf35_0_107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Colour scheme eg same colour for all input cells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/>
              <a:t>Use of rows and columns for headings, helper cells, data constants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/>
              <a:t>Use separate tab for data that doesn’t or rarely changes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/>
              <a:t>Have an instruction tab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None/>
            </a:pPr>
            <a:r>
              <a:rPr lang="en-US"/>
              <a:t>Have a design tab eg contains assumptions around sheet formulas and constants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b2fcfdf35_0_1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Formula building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51" name="Google Shape;151;g11b2fcfdf35_0_11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Onion approach (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https://www.benlcollins.com/spreadsheets/complex-formulas-onion-method/</a:t>
            </a:r>
            <a:r>
              <a:rPr lang="en-US"/>
              <a:t> 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/>
              <a:t>Flexible formulas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/>
              <a:t>Helper cells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2400"/>
              <a:buNone/>
            </a:pPr>
            <a:r>
              <a:rPr lang="en-US"/>
              <a:t>Be careful with performance - a potential issue with large models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1b2fcfdf35_0_117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Index - Match</a:t>
            </a:r>
            <a:endParaRPr/>
          </a:p>
        </p:txBody>
      </p:sp>
      <p:sp>
        <p:nvSpPr>
          <p:cNvPr id="157" name="Google Shape;157;g11b2fcfdf35_0_117"/>
          <p:cNvSpPr txBox="1"/>
          <p:nvPr>
            <p:ph idx="1" type="body"/>
          </p:nvPr>
        </p:nvSpPr>
        <p:spPr>
          <a:xfrm>
            <a:off x="217067" y="1356967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/>
              <a:t>Replaces vlookup and hlookup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More flexible than lookup functions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Index returns the content of a cell specified by a row and column offset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Match returns the relative position of an item that matches a specified value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58" name="Google Shape;158;g11b2fcfdf35_0_117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/>
              <a:t>Index (reference, row, column)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Reference the range of cells from which the values are returned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Match ( search key, range, search type)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Search key the value to search for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Range the one dimensional range to search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Search type the manner in which to search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1b2fcfdf35_0_123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Online help (highly recommended)</a:t>
            </a:r>
            <a:endParaRPr/>
          </a:p>
        </p:txBody>
      </p:sp>
      <p:sp>
        <p:nvSpPr>
          <p:cNvPr id="164" name="Google Shape;164;g11b2fcfdf35_0_123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/>
              <a:t>Excel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Neale Blackwood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</a:pP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https://a4accounting.com.au/</a:t>
            </a:r>
            <a:r>
              <a:rPr lang="en-US"/>
              <a:t> </a:t>
            </a:r>
            <a:endParaRPr/>
          </a:p>
        </p:txBody>
      </p:sp>
      <p:sp>
        <p:nvSpPr>
          <p:cNvPr id="165" name="Google Shape;165;g11b2fcfdf35_0_123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-US"/>
              <a:t>Google Sheets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900"/>
              <a:buNone/>
            </a:pPr>
            <a:r>
              <a:rPr lang="en-US"/>
              <a:t>Ben Collins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900"/>
              <a:buNone/>
            </a:pP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4"/>
              </a:rPr>
              <a:t>https://www.benlcollins.com/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1b2fcfdf35_0_129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sz="4000"/>
              <a:t>Thanks!</a:t>
            </a:r>
            <a:endParaRPr sz="4000"/>
          </a:p>
        </p:txBody>
      </p:sp>
      <p:sp>
        <p:nvSpPr>
          <p:cNvPr id="171" name="Google Shape;171;g11b2fcfdf35_0_129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/>
              <a:t>Contact: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 sz="1900"/>
              <a:t>Gerry Lillicrap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600"/>
              <a:buNone/>
            </a:pPr>
            <a:r>
              <a:rPr lang="en-US" sz="1900"/>
              <a:t>gerry@lillicrap-australia.com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 sz="1900"/>
              <a:t> </a:t>
            </a:r>
            <a:endParaRPr sz="19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2020-09-24T15:59:54Z</dcterms:created>
  <dc:creator>NN Ha</dc:creator>
</cp:coreProperties>
</file>